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3" r:id="rId2"/>
    <p:sldMasterId id="2147483713" r:id="rId3"/>
    <p:sldMasterId id="2147483732" r:id="rId4"/>
  </p:sldMasterIdLst>
  <p:notesMasterIdLst>
    <p:notesMasterId r:id="rId25"/>
  </p:notesMasterIdLst>
  <p:handoutMasterIdLst>
    <p:handoutMasterId r:id="rId26"/>
  </p:handoutMasterIdLst>
  <p:sldIdLst>
    <p:sldId id="440" r:id="rId5"/>
    <p:sldId id="446" r:id="rId6"/>
    <p:sldId id="415" r:id="rId7"/>
    <p:sldId id="434" r:id="rId8"/>
    <p:sldId id="455" r:id="rId9"/>
    <p:sldId id="418" r:id="rId10"/>
    <p:sldId id="447" r:id="rId11"/>
    <p:sldId id="457" r:id="rId12"/>
    <p:sldId id="420" r:id="rId13"/>
    <p:sldId id="448" r:id="rId14"/>
    <p:sldId id="445" r:id="rId15"/>
    <p:sldId id="458" r:id="rId16"/>
    <p:sldId id="459" r:id="rId17"/>
    <p:sldId id="456" r:id="rId18"/>
    <p:sldId id="438" r:id="rId19"/>
    <p:sldId id="426" r:id="rId20"/>
    <p:sldId id="439" r:id="rId21"/>
    <p:sldId id="428" r:id="rId22"/>
    <p:sldId id="409" r:id="rId23"/>
    <p:sldId id="431" r:id="rId24"/>
  </p:sldIdLst>
  <p:sldSz cx="12192000" cy="6858000"/>
  <p:notesSz cx="7010400" cy="92964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393A5A-FA35-2AAB-D5B5-5A464014F6D0}" name="Karen Larochelle" initials="KL" userId="S::klaroche@sonalysts.com::c3797cc0-497a-4797-8669-9afae011b0fa" providerId="AD"/>
  <p188:author id="{4B497A66-17B4-648F-4DED-B6944AECF5AD}" name="Patrick Pero" initials="PP" userId="S::ppero@sonalysts.com::d9d11218-b887-4848-8dcb-784ff9120c78" providerId="AD"/>
  <p188:author id="{FD5797B5-BF59-D0D8-2B6B-4AB230488D36}" name="Mroszczyk, Robyn CIV OSD OUSD P-R (USA)" initials="RM" userId="S::robyn.mroszczyk.civ@mail.mil::e7fda28a-51fb-4fa2-96fa-6c8f19c77f7f" providerId="AD"/>
  <p188:author id="{CA6232B6-506B-75A6-FD76-1C055D349B49}" name="Jurgemeyer, Jeff" initials="JJ" userId="S::Jeffrey.Jurgemeyer@usaa.com::e39d87a0-c77f-42be-887e-b558a0749a1c" providerId="AD"/>
  <p188:author id="{ACDD58ED-8F5C-E2DE-4949-152776CFDA1B}" name="Darius, Beth A CIV OSD OUSD P-R (USA)" initials="BD" userId="S::beth.a.darius.civ@mail.mil::b2d06334-44e0-4e36-8b74-92d62247faab" providerId="AD"/>
  <p188:author id="{BB9A22F6-378E-D325-DE6B-46E36438E8A5}" name="Christadore, Laura A CTR OSD OUSD P-R (USA)" initials="LC" userId="S::laura.a.christadore.ctr@mail.mil::5efdb499-15b9-43be-8c17-eeff23ca5b8f" providerId="AD"/>
  <p188:author id="{B5D7CAF9-38DB-4E80-A23D-45E51C29057F}" name="Ramon F. Villa" initials="RV" userId="S::rvilla@sonalysts.com::b7d22364-be35-43b1-aa06-2c0d3961e2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554"/>
    <a:srgbClr val="79A240"/>
    <a:srgbClr val="E6E6E6"/>
    <a:srgbClr val="71777E"/>
    <a:srgbClr val="EC8F06"/>
    <a:srgbClr val="F99F20"/>
    <a:srgbClr val="BACCE9"/>
    <a:srgbClr val="E0E7F3"/>
    <a:srgbClr val="D1D1DC"/>
    <a:srgbClr val="B9C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3" autoAdjust="0"/>
    <p:restoredTop sz="85490" autoAdjust="0"/>
  </p:normalViewPr>
  <p:slideViewPr>
    <p:cSldViewPr snapToGrid="0">
      <p:cViewPr varScale="1">
        <p:scale>
          <a:sx n="70" d="100"/>
          <a:sy n="70" d="100"/>
        </p:scale>
        <p:origin x="84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8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19083D-559C-5BB4-963D-7EF886501E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5FC77-E150-4C89-53E3-2AB9EC9C7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462FE-73F3-4510-A3EC-B26E62E3AA83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5D766-2517-3563-A257-5D8F114691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1A586-43B4-2BE5-0837-CEF3B90AE5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428DD-DD6A-46F7-BD64-612391F7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C5E4F7-CC7B-40CF-86B9-A76C8F1D786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D98294-8D87-498A-86C9-A4BB80D6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98294-8D87-498A-86C9-A4BB80D68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3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8294-8D87-498A-86C9-A4BB80D68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0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8294-8D87-498A-86C9-A4BB80D681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0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CE19D-C43D-435D-2FF2-EA205F1B7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BF9059-ABAF-B69E-192D-1D831921C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A94B9-900D-F1D4-A5A3-6AD9765A2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58C4B-CB77-B1D9-2F01-391E0F28D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8294-8D87-498A-86C9-A4BB80D681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5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8294-8D87-498A-86C9-A4BB80D681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4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2AB1C-814A-FB76-6EDA-FBDDD1FE3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C7F5C-7608-EF9D-A6C7-5EB677954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EF7F00-6397-6361-EC2A-FDCD7681D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FECA7-829F-51E0-4239-1936EB2C9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8294-8D87-498A-86C9-A4BB80D681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8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98294-8D87-498A-86C9-A4BB80D68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10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02304-1D0C-4606-3BBA-84545CA19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25DD6-FA3D-531B-F222-0563AD977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2F838-04A4-7432-0C95-A96862634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E7D32-EFFD-A093-9864-030BD17A4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8294-8D87-498A-86C9-A4BB80D681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5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4BA80-9363-CFE3-FFBB-DFDA06AE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84F980-F4D4-B881-CA86-DE6517AC3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8DDAE-1888-0231-6275-9264A18DA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3FD84-549F-CDE5-8333-E7DF2B5C3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8294-8D87-498A-86C9-A4BB80D681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10500" y="3149601"/>
            <a:ext cx="3784092" cy="1522983"/>
          </a:xfrm>
        </p:spPr>
        <p:txBody>
          <a:bodyPr anchor="ctr">
            <a:normAutofit/>
          </a:bodyPr>
          <a:lstStyle>
            <a:lvl1pPr algn="ctr">
              <a:defRPr sz="36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698" y="6356349"/>
            <a:ext cx="2743200" cy="365125"/>
          </a:xfrm>
        </p:spPr>
        <p:txBody>
          <a:bodyPr/>
          <a:lstStyle/>
          <a:p>
            <a:fld id="{EC05D699-E810-47A0-868D-A0F283547A51}" type="datetime1">
              <a:rPr lang="en-US" smtClean="0"/>
              <a:t>1/29/2026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67530A9-E1E9-D755-8910-7D706B9569F3}"/>
              </a:ext>
            </a:extLst>
          </p:cNvPr>
          <p:cNvSpPr/>
          <p:nvPr userDrawn="1"/>
        </p:nvSpPr>
        <p:spPr>
          <a:xfrm rot="10800000">
            <a:off x="0" y="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F7F67C7-9522-5714-8285-BBBBA88386EC}"/>
              </a:ext>
            </a:extLst>
          </p:cNvPr>
          <p:cNvSpPr/>
          <p:nvPr userDrawn="1"/>
        </p:nvSpPr>
        <p:spPr>
          <a:xfrm rot="5400000">
            <a:off x="-1" y="370840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B081C03-846D-F3B0-FAB4-2149A735F2C3}"/>
              </a:ext>
            </a:extLst>
          </p:cNvPr>
          <p:cNvSpPr/>
          <p:nvPr userDrawn="1"/>
        </p:nvSpPr>
        <p:spPr>
          <a:xfrm>
            <a:off x="57150" y="123825"/>
            <a:ext cx="6572250" cy="6572249"/>
          </a:xfrm>
          <a:prstGeom prst="diamond">
            <a:avLst/>
          </a:prstGeom>
          <a:solidFill>
            <a:srgbClr val="F2F2F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CFC4A7C-3F64-3CFB-E826-6615F9D1FE9B}"/>
              </a:ext>
            </a:extLst>
          </p:cNvPr>
          <p:cNvSpPr/>
          <p:nvPr userDrawn="1"/>
        </p:nvSpPr>
        <p:spPr>
          <a:xfrm rot="2700269">
            <a:off x="4520474" y="-2306108"/>
            <a:ext cx="4591302" cy="4603691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703C68-B26C-B0F2-E95F-369D829D94E4}"/>
              </a:ext>
            </a:extLst>
          </p:cNvPr>
          <p:cNvCxnSpPr>
            <a:cxnSpLocks/>
          </p:cNvCxnSpPr>
          <p:nvPr userDrawn="1"/>
        </p:nvCxnSpPr>
        <p:spPr>
          <a:xfrm flipH="1">
            <a:off x="-25400" y="-25400"/>
            <a:ext cx="3197225" cy="319722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053456-8434-FCDD-B8AF-904E7C6C5FE1}"/>
              </a:ext>
            </a:extLst>
          </p:cNvPr>
          <p:cNvCxnSpPr>
            <a:cxnSpLocks/>
          </p:cNvCxnSpPr>
          <p:nvPr userDrawn="1"/>
        </p:nvCxnSpPr>
        <p:spPr>
          <a:xfrm>
            <a:off x="3533775" y="-25400"/>
            <a:ext cx="3277715" cy="3272058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CF2264-D951-FAAD-E2A7-8A535E18F628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0535" y="-23019"/>
            <a:ext cx="3286512" cy="327205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DAC676-674E-A57C-1B45-2A38B44C26B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5400" y="3686176"/>
            <a:ext cx="3197225" cy="3197224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7BCA3F-CCD3-6EB6-E83F-559CC0DCB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5" y="7750966"/>
            <a:ext cx="3089275" cy="64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44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E030-9781-F470-8240-514A53B3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D56C2-5B50-8B11-814B-971F002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8561-8968-AD32-A467-9F3BE441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C4469-2101-E642-FB7C-B7692B26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85FD-1A47-4699-A477-615B6CE0B48B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A2C3-9804-4DAA-84A3-9AF734EAFE8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9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E3A6-6E5E-4D2F-89F2-CEFF8EBE2922}" type="datetime1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F42E-E53C-4651-9894-F57C68E54740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6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B4E-FB70-4092-9EA3-6C7F29B5EA17}" type="datetime1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0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BDA7-D518-4D0C-998C-22FA32FD851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4B4D-32B4-48A5-8B06-9E0D505FADF7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2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9EC3-589F-472B-87BD-3E79F3E3EE4C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9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3C9-674E-46F1-8387-17C6B329F6F5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3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9088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51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10500" y="3149601"/>
            <a:ext cx="3784092" cy="1522983"/>
          </a:xfrm>
        </p:spPr>
        <p:txBody>
          <a:bodyPr anchor="ctr">
            <a:normAutofit/>
          </a:bodyPr>
          <a:lstStyle>
            <a:lvl1pPr algn="ctr">
              <a:defRPr sz="36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698" y="6356349"/>
            <a:ext cx="2743200" cy="365125"/>
          </a:xfrm>
        </p:spPr>
        <p:txBody>
          <a:bodyPr/>
          <a:lstStyle/>
          <a:p>
            <a:fld id="{EC05D699-E810-47A0-868D-A0F283547A51}" type="datetime1">
              <a:rPr lang="en-US" smtClean="0"/>
              <a:t>1/29/2026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67530A9-E1E9-D755-8910-7D706B9569F3}"/>
              </a:ext>
            </a:extLst>
          </p:cNvPr>
          <p:cNvSpPr/>
          <p:nvPr userDrawn="1"/>
        </p:nvSpPr>
        <p:spPr>
          <a:xfrm rot="10800000">
            <a:off x="0" y="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F7F67C7-9522-5714-8285-BBBBA88386EC}"/>
              </a:ext>
            </a:extLst>
          </p:cNvPr>
          <p:cNvSpPr/>
          <p:nvPr userDrawn="1"/>
        </p:nvSpPr>
        <p:spPr>
          <a:xfrm rot="5400000">
            <a:off x="-1" y="370840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B081C03-846D-F3B0-FAB4-2149A735F2C3}"/>
              </a:ext>
            </a:extLst>
          </p:cNvPr>
          <p:cNvSpPr/>
          <p:nvPr userDrawn="1"/>
        </p:nvSpPr>
        <p:spPr>
          <a:xfrm>
            <a:off x="57150" y="123825"/>
            <a:ext cx="6572250" cy="6572249"/>
          </a:xfrm>
          <a:prstGeom prst="diamond">
            <a:avLst/>
          </a:prstGeom>
          <a:solidFill>
            <a:srgbClr val="F2F2F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CFC4A7C-3F64-3CFB-E826-6615F9D1FE9B}"/>
              </a:ext>
            </a:extLst>
          </p:cNvPr>
          <p:cNvSpPr/>
          <p:nvPr userDrawn="1"/>
        </p:nvSpPr>
        <p:spPr>
          <a:xfrm rot="2700269">
            <a:off x="4520474" y="-2306108"/>
            <a:ext cx="4591302" cy="4603691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703C68-B26C-B0F2-E95F-369D829D94E4}"/>
              </a:ext>
            </a:extLst>
          </p:cNvPr>
          <p:cNvCxnSpPr>
            <a:cxnSpLocks/>
          </p:cNvCxnSpPr>
          <p:nvPr userDrawn="1"/>
        </p:nvCxnSpPr>
        <p:spPr>
          <a:xfrm flipH="1">
            <a:off x="-25400" y="-25400"/>
            <a:ext cx="3197225" cy="319722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053456-8434-FCDD-B8AF-904E7C6C5FE1}"/>
              </a:ext>
            </a:extLst>
          </p:cNvPr>
          <p:cNvCxnSpPr>
            <a:cxnSpLocks/>
          </p:cNvCxnSpPr>
          <p:nvPr userDrawn="1"/>
        </p:nvCxnSpPr>
        <p:spPr>
          <a:xfrm>
            <a:off x="3533775" y="-25400"/>
            <a:ext cx="3277715" cy="3272058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CF2264-D951-FAAD-E2A7-8A535E18F628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0535" y="-23019"/>
            <a:ext cx="3286512" cy="327205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DAC676-674E-A57C-1B45-2A38B44C26B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5400" y="3686176"/>
            <a:ext cx="3197225" cy="3197224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7BCA3F-CCD3-6EB6-E83F-559CC0DCB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5" y="7750966"/>
            <a:ext cx="3089275" cy="64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891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23025"/>
            <a:ext cx="2743200" cy="437668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649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Right"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9" y="100584"/>
            <a:ext cx="6261571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23025"/>
            <a:ext cx="2743200" cy="437668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D97B0A-54E1-6364-4485-0DB6C45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7EEF1-BF0B-F9BF-D871-22BEB1DB7A45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54E33B-9DF9-2E13-776E-5E42BFA20055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5AA00B08-68C6-1842-9CA6-05B1DD4271D7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CF4486-64E0-AB1D-A9CF-3CB76E441862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6D709224-15B8-F563-842C-DA43EF175E5C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9F635AC6-75F9-F474-BC51-5BCA25E9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289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D2B78F2-9D63-C02D-2DB1-ED401B431124}"/>
              </a:ext>
            </a:extLst>
          </p:cNvPr>
          <p:cNvSpPr/>
          <p:nvPr userDrawn="1"/>
        </p:nvSpPr>
        <p:spPr>
          <a:xfrm>
            <a:off x="-1" y="0"/>
            <a:ext cx="12192000" cy="219919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E080-E88B-738C-8A3D-CD02C8CD9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878" b="-1"/>
          <a:stretch/>
        </p:blipFill>
        <p:spPr>
          <a:xfrm>
            <a:off x="-1" y="6142304"/>
            <a:ext cx="12183325" cy="733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4D0A098-760E-7806-3FAC-54F28486D4B0}"/>
              </a:ext>
            </a:extLst>
          </p:cNvPr>
          <p:cNvSpPr/>
          <p:nvPr userDrawn="1"/>
        </p:nvSpPr>
        <p:spPr>
          <a:xfrm>
            <a:off x="-2716" y="-2540"/>
            <a:ext cx="1391988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1064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4 w 1039211"/>
              <a:gd name="connsiteY4" fmla="*/ 0 h 1044847"/>
              <a:gd name="connsiteX0" fmla="*/ 4881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4881 w 1039211"/>
              <a:gd name="connsiteY4" fmla="*/ 2540 h 1044847"/>
              <a:gd name="connsiteX0" fmla="*/ 2973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2973 w 1039211"/>
              <a:gd name="connsiteY4" fmla="*/ 0 h 1044847"/>
              <a:gd name="connsiteX0" fmla="*/ 16 w 1043887"/>
              <a:gd name="connsiteY0" fmla="*/ 0 h 1044847"/>
              <a:gd name="connsiteX1" fmla="*/ 1043887 w 1043887"/>
              <a:gd name="connsiteY1" fmla="*/ 0 h 1044847"/>
              <a:gd name="connsiteX2" fmla="*/ 789244 w 1043887"/>
              <a:gd name="connsiteY2" fmla="*/ 1044847 h 1044847"/>
              <a:gd name="connsiteX3" fmla="*/ 4676 w 1043887"/>
              <a:gd name="connsiteY3" fmla="*/ 1044847 h 1044847"/>
              <a:gd name="connsiteX4" fmla="*/ 16 w 1043887"/>
              <a:gd name="connsiteY4" fmla="*/ 0 h 1044847"/>
              <a:gd name="connsiteX0" fmla="*/ 1065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5 w 1039211"/>
              <a:gd name="connsiteY4" fmla="*/ 2540 h 1044847"/>
              <a:gd name="connsiteX0" fmla="*/ 10607 w 1039211"/>
              <a:gd name="connsiteY0" fmla="*/ 0 h 1047387"/>
              <a:gd name="connsiteX1" fmla="*/ 1039211 w 1039211"/>
              <a:gd name="connsiteY1" fmla="*/ 2540 h 1047387"/>
              <a:gd name="connsiteX2" fmla="*/ 784568 w 1039211"/>
              <a:gd name="connsiteY2" fmla="*/ 1047387 h 1047387"/>
              <a:gd name="connsiteX3" fmla="*/ 0 w 1039211"/>
              <a:gd name="connsiteY3" fmla="*/ 1047387 h 1047387"/>
              <a:gd name="connsiteX4" fmla="*/ 10607 w 1039211"/>
              <a:gd name="connsiteY4" fmla="*/ 0 h 1047387"/>
              <a:gd name="connsiteX0" fmla="*/ 25 w 1041987"/>
              <a:gd name="connsiteY0" fmla="*/ 0 h 1047387"/>
              <a:gd name="connsiteX1" fmla="*/ 1041987 w 1041987"/>
              <a:gd name="connsiteY1" fmla="*/ 2540 h 1047387"/>
              <a:gd name="connsiteX2" fmla="*/ 787344 w 1041987"/>
              <a:gd name="connsiteY2" fmla="*/ 1047387 h 1047387"/>
              <a:gd name="connsiteX3" fmla="*/ 2776 w 1041987"/>
              <a:gd name="connsiteY3" fmla="*/ 1047387 h 1047387"/>
              <a:gd name="connsiteX4" fmla="*/ 25 w 1041987"/>
              <a:gd name="connsiteY4" fmla="*/ 0 h 1047387"/>
              <a:gd name="connsiteX0" fmla="*/ 10 w 1047697"/>
              <a:gd name="connsiteY0" fmla="*/ 0 h 1044847"/>
              <a:gd name="connsiteX1" fmla="*/ 1047697 w 1047697"/>
              <a:gd name="connsiteY1" fmla="*/ 0 h 1044847"/>
              <a:gd name="connsiteX2" fmla="*/ 793054 w 1047697"/>
              <a:gd name="connsiteY2" fmla="*/ 1044847 h 1044847"/>
              <a:gd name="connsiteX3" fmla="*/ 8486 w 1047697"/>
              <a:gd name="connsiteY3" fmla="*/ 1044847 h 1044847"/>
              <a:gd name="connsiteX4" fmla="*/ 10 w 1047697"/>
              <a:gd name="connsiteY4" fmla="*/ 0 h 1044847"/>
              <a:gd name="connsiteX0" fmla="*/ 13 w 1045792"/>
              <a:gd name="connsiteY0" fmla="*/ 0 h 1044847"/>
              <a:gd name="connsiteX1" fmla="*/ 1045792 w 1045792"/>
              <a:gd name="connsiteY1" fmla="*/ 0 h 1044847"/>
              <a:gd name="connsiteX2" fmla="*/ 791149 w 1045792"/>
              <a:gd name="connsiteY2" fmla="*/ 1044847 h 1044847"/>
              <a:gd name="connsiteX3" fmla="*/ 6581 w 1045792"/>
              <a:gd name="connsiteY3" fmla="*/ 1044847 h 1044847"/>
              <a:gd name="connsiteX4" fmla="*/ 13 w 1045792"/>
              <a:gd name="connsiteY4" fmla="*/ 0 h 1044847"/>
              <a:gd name="connsiteX0" fmla="*/ 25 w 1045804"/>
              <a:gd name="connsiteY0" fmla="*/ 0 h 1044847"/>
              <a:gd name="connsiteX1" fmla="*/ 1045804 w 1045804"/>
              <a:gd name="connsiteY1" fmla="*/ 0 h 1044847"/>
              <a:gd name="connsiteX2" fmla="*/ 791161 w 1045804"/>
              <a:gd name="connsiteY2" fmla="*/ 1044847 h 1044847"/>
              <a:gd name="connsiteX3" fmla="*/ 2776 w 1045804"/>
              <a:gd name="connsiteY3" fmla="*/ 1044847 h 1044847"/>
              <a:gd name="connsiteX4" fmla="*/ 25 w 1045804"/>
              <a:gd name="connsiteY4" fmla="*/ 0 h 1044847"/>
              <a:gd name="connsiteX0" fmla="*/ 53 w 1045832"/>
              <a:gd name="connsiteY0" fmla="*/ 0 h 1047387"/>
              <a:gd name="connsiteX1" fmla="*/ 1045832 w 1045832"/>
              <a:gd name="connsiteY1" fmla="*/ 0 h 1047387"/>
              <a:gd name="connsiteX2" fmla="*/ 791189 w 1045832"/>
              <a:gd name="connsiteY2" fmla="*/ 1044847 h 1047387"/>
              <a:gd name="connsiteX3" fmla="*/ 896 w 1045832"/>
              <a:gd name="connsiteY3" fmla="*/ 1047387 h 1047387"/>
              <a:gd name="connsiteX4" fmla="*/ 53 w 1045832"/>
              <a:gd name="connsiteY4" fmla="*/ 0 h 1047387"/>
              <a:gd name="connsiteX0" fmla="*/ 53 w 1045832"/>
              <a:gd name="connsiteY0" fmla="*/ 0 h 1044847"/>
              <a:gd name="connsiteX1" fmla="*/ 1045832 w 1045832"/>
              <a:gd name="connsiteY1" fmla="*/ 0 h 1044847"/>
              <a:gd name="connsiteX2" fmla="*/ 791189 w 1045832"/>
              <a:gd name="connsiteY2" fmla="*/ 1044847 h 1044847"/>
              <a:gd name="connsiteX3" fmla="*/ 896 w 1045832"/>
              <a:gd name="connsiteY3" fmla="*/ 1042307 h 1044847"/>
              <a:gd name="connsiteX4" fmla="*/ 53 w 1045832"/>
              <a:gd name="connsiteY4" fmla="*/ 0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832" h="1044847">
                <a:moveTo>
                  <a:pt x="53" y="0"/>
                </a:moveTo>
                <a:lnTo>
                  <a:pt x="1045832" y="0"/>
                </a:lnTo>
                <a:lnTo>
                  <a:pt x="791189" y="1044847"/>
                </a:lnTo>
                <a:lnTo>
                  <a:pt x="896" y="1042307"/>
                </a:lnTo>
                <a:cubicBezTo>
                  <a:pt x="1251" y="694025"/>
                  <a:pt x="-302" y="348282"/>
                  <a:pt x="53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800CCF-E167-16A9-3209-61F18A7AF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678227"/>
            <a:ext cx="9912096" cy="3451995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D1ACF-BEBC-462E-76A6-56B0C9B6E596}"/>
              </a:ext>
            </a:extLst>
          </p:cNvPr>
          <p:cNvSpPr/>
          <p:nvPr userDrawn="1"/>
        </p:nvSpPr>
        <p:spPr>
          <a:xfrm>
            <a:off x="-5257" y="942213"/>
            <a:ext cx="1049197" cy="100094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F90F01D8-9953-4CBB-872D-8DB979241085}"/>
              </a:ext>
            </a:extLst>
          </p:cNvPr>
          <p:cNvSpPr/>
          <p:nvPr userDrawn="1"/>
        </p:nvSpPr>
        <p:spPr>
          <a:xfrm>
            <a:off x="932977" y="-2540"/>
            <a:ext cx="458836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568759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568759 w 1039211"/>
              <a:gd name="connsiteY4" fmla="*/ 0 h 1044847"/>
              <a:gd name="connsiteX0" fmla="*/ 128177 w 598629"/>
              <a:gd name="connsiteY0" fmla="*/ 0 h 1054786"/>
              <a:gd name="connsiteX1" fmla="*/ 598629 w 598629"/>
              <a:gd name="connsiteY1" fmla="*/ 0 h 1054786"/>
              <a:gd name="connsiteX2" fmla="*/ 343986 w 598629"/>
              <a:gd name="connsiteY2" fmla="*/ 1044847 h 1054786"/>
              <a:gd name="connsiteX3" fmla="*/ 0 w 598629"/>
              <a:gd name="connsiteY3" fmla="*/ 1054786 h 1054786"/>
              <a:gd name="connsiteX4" fmla="*/ 128177 w 598629"/>
              <a:gd name="connsiteY4" fmla="*/ 0 h 1054786"/>
              <a:gd name="connsiteX0" fmla="*/ 344735 w 598629"/>
              <a:gd name="connsiteY0" fmla="*/ 0 h 1064725"/>
              <a:gd name="connsiteX1" fmla="*/ 598629 w 598629"/>
              <a:gd name="connsiteY1" fmla="*/ 9939 h 1064725"/>
              <a:gd name="connsiteX2" fmla="*/ 343986 w 598629"/>
              <a:gd name="connsiteY2" fmla="*/ 1054786 h 1064725"/>
              <a:gd name="connsiteX3" fmla="*/ 0 w 598629"/>
              <a:gd name="connsiteY3" fmla="*/ 1064725 h 1064725"/>
              <a:gd name="connsiteX4" fmla="*/ 344735 w 598629"/>
              <a:gd name="connsiteY4" fmla="*/ 0 h 1064725"/>
              <a:gd name="connsiteX0" fmla="*/ 202852 w 456746"/>
              <a:gd name="connsiteY0" fmla="*/ 0 h 1054786"/>
              <a:gd name="connsiteX1" fmla="*/ 456746 w 456746"/>
              <a:gd name="connsiteY1" fmla="*/ 9939 h 1054786"/>
              <a:gd name="connsiteX2" fmla="*/ 202103 w 456746"/>
              <a:gd name="connsiteY2" fmla="*/ 1054786 h 1054786"/>
              <a:gd name="connsiteX3" fmla="*/ 0 w 456746"/>
              <a:gd name="connsiteY3" fmla="*/ 1054786 h 1054786"/>
              <a:gd name="connsiteX4" fmla="*/ 202852 w 456746"/>
              <a:gd name="connsiteY4" fmla="*/ 0 h 1054786"/>
              <a:gd name="connsiteX0" fmla="*/ 314864 w 456746"/>
              <a:gd name="connsiteY0" fmla="*/ 19878 h 1044847"/>
              <a:gd name="connsiteX1" fmla="*/ 456746 w 456746"/>
              <a:gd name="connsiteY1" fmla="*/ 0 h 1044847"/>
              <a:gd name="connsiteX2" fmla="*/ 202103 w 456746"/>
              <a:gd name="connsiteY2" fmla="*/ 1044847 h 1044847"/>
              <a:gd name="connsiteX3" fmla="*/ 0 w 456746"/>
              <a:gd name="connsiteY3" fmla="*/ 1044847 h 1044847"/>
              <a:gd name="connsiteX4" fmla="*/ 314864 w 456746"/>
              <a:gd name="connsiteY4" fmla="*/ 19878 h 1044847"/>
              <a:gd name="connsiteX0" fmla="*/ 202852 w 344734"/>
              <a:gd name="connsiteY0" fmla="*/ 19878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02852 w 344734"/>
              <a:gd name="connsiteY4" fmla="*/ 19878 h 1044847"/>
              <a:gd name="connsiteX0" fmla="*/ 195385 w 344734"/>
              <a:gd name="connsiteY0" fmla="*/ 9939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5385 w 344734"/>
              <a:gd name="connsiteY4" fmla="*/ 9939 h 1044847"/>
              <a:gd name="connsiteX0" fmla="*/ 193954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3954 w 344734"/>
              <a:gd name="connsiteY4" fmla="*/ 414 h 1044847"/>
              <a:gd name="connsiteX0" fmla="*/ 239755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39755 w 344734"/>
              <a:gd name="connsiteY4" fmla="*/ 414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34" h="1044847">
                <a:moveTo>
                  <a:pt x="239755" y="414"/>
                </a:moveTo>
                <a:lnTo>
                  <a:pt x="344734" y="0"/>
                </a:lnTo>
                <a:lnTo>
                  <a:pt x="90091" y="1044847"/>
                </a:lnTo>
                <a:lnTo>
                  <a:pt x="0" y="1044847"/>
                </a:lnTo>
                <a:lnTo>
                  <a:pt x="239755" y="414"/>
                </a:lnTo>
                <a:close/>
              </a:path>
            </a:pathLst>
          </a:cu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5DEC847-5A93-C61C-C1CA-FC8865DDFC0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8610600" y="6356349"/>
            <a:ext cx="2743200" cy="438912"/>
          </a:xfrm>
        </p:spPr>
        <p:txBody>
          <a:bodyPr/>
          <a:lstStyle>
            <a:lvl1pPr>
              <a:defRPr sz="1800" b="1" i="1">
                <a:solidFill>
                  <a:srgbClr val="182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27EBF49B-85D0-CE55-81B4-260A82FE0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0816" y="6360274"/>
            <a:ext cx="4400550" cy="437668"/>
          </a:xfrm>
        </p:spPr>
        <p:txBody>
          <a:bodyPr>
            <a:normAutofit/>
          </a:bodyPr>
          <a:lstStyle>
            <a:lvl1pPr marL="0" indent="0">
              <a:buNone/>
              <a:defRPr lang="en-US" sz="1800" b="1" i="1" kern="1200" dirty="0">
                <a:solidFill>
                  <a:srgbClr val="182C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84C4ABF2-C1B6-B862-2256-E6B1888E05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491490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B4F9C2FE-9B7F-D716-7B88-72961BE78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91490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73AF53A8-4716-6B28-61B9-6AB6A7DB3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8019FB18-2EAE-B22F-1D7D-30DF35D839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16CA9B04-1891-A3AC-6935-F889514BC4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2A7BBD2A-E1BF-DAC9-2A0C-BDA6CC1E1B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B91ABDD6-A2B5-28B5-B2E0-FC35501AC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F9F35A5-DD63-0AF0-4550-A3DD01845F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18D5FD0-A686-17BB-5C0F-B8FBCDF95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C5E13504-FC96-095D-907F-91D2D4560B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CC8DD6D-F645-60FE-1C40-0FE587C81F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B6E53F2-D9A2-E627-F9F7-B2F436664A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23DEA76F-6E28-B7D0-2996-148B3ECB07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977B200-D161-9DCA-CB07-0F1A81CF02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480D39D7-F877-D114-5824-0677155D7C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39E033B4-E5B0-7F87-7AFB-94F23AE533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CDBCE588-8F48-C98C-19FB-908FF38D93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620059DB-6931-2FA3-D751-685EFC590E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535F958A-A8FA-3629-D206-96D59F81B52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ED21377-10C3-BBEA-F010-5BD9E42301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F36CF365-4509-1705-B130-8175319479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B6202EA6-CB56-839C-F638-8C586584D0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EACB25AB-5458-C1A1-038F-F9D9A65B96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9E145815-8D96-C588-7409-91399687A8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Content Placeholder 74">
            <a:extLst>
              <a:ext uri="{FF2B5EF4-FFF2-40B4-BE49-F238E27FC236}">
                <a16:creationId xmlns:a16="http://schemas.microsoft.com/office/drawing/2014/main" id="{414849BE-4555-23DA-3016-4F605DC085F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" name="Content Placeholder 76">
            <a:extLst>
              <a:ext uri="{FF2B5EF4-FFF2-40B4-BE49-F238E27FC236}">
                <a16:creationId xmlns:a16="http://schemas.microsoft.com/office/drawing/2014/main" id="{B7552231-D89C-1315-68DE-FD9A3B6F46E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Content Placeholder 78">
            <a:extLst>
              <a:ext uri="{FF2B5EF4-FFF2-40B4-BE49-F238E27FC236}">
                <a16:creationId xmlns:a16="http://schemas.microsoft.com/office/drawing/2014/main" id="{4147DFAB-04EB-EAC6-3F6A-DA8FEE4710FF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118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9BB9-B452-E5A6-D7B4-AAB5667E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9" y="239069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4346-A5D1-5738-0E14-B1F06D7B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4E84A-DF4C-EABE-8FCC-F2E9BE91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E5501-95B9-B56C-D646-DA54F9B2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66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7040EB-C61A-D204-2897-FC8E24A8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4AD873-AF1E-F2CB-0CC6-F86817BF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E2D374-1A43-76E2-D0A2-97B35318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234DC4-E5BF-B654-6E9E-08981E17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6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E030-9781-F470-8240-514A53B3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D56C2-5B50-8B11-814B-971F002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8561-8968-AD32-A467-9F3BE441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C4469-2101-E642-FB7C-B7692B26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2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85FD-1A47-4699-A477-615B6CE0B48B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A2C3-9804-4DAA-84A3-9AF734EAFE8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0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E3A6-6E5E-4D2F-89F2-CEFF8EBE2922}" type="datetime1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Transition">
    <p:bg>
      <p:bgPr>
        <a:solidFill>
          <a:srgbClr val="E6E6E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EB02E6-2219-5C36-8AA6-DD65C7634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9088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409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F42E-E53C-4651-9894-F57C68E54740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B4E-FB70-4092-9EA3-6C7F29B5EA17}" type="datetime1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2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BDA7-D518-4D0C-998C-22FA32FD851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7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4B4D-32B4-48A5-8B06-9E0D505FADF7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1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9EC3-589F-472B-87BD-3E79F3E3EE4C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8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3C9-674E-46F1-8387-17C6B329F6F5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4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10500" y="3149601"/>
            <a:ext cx="3784092" cy="1522983"/>
          </a:xfrm>
        </p:spPr>
        <p:txBody>
          <a:bodyPr anchor="ctr">
            <a:normAutofit/>
          </a:bodyPr>
          <a:lstStyle>
            <a:lvl1pPr algn="ctr">
              <a:defRPr sz="36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698" y="6356349"/>
            <a:ext cx="2743200" cy="365125"/>
          </a:xfrm>
        </p:spPr>
        <p:txBody>
          <a:bodyPr/>
          <a:lstStyle/>
          <a:p>
            <a:fld id="{EC05D699-E810-47A0-868D-A0F283547A51}" type="datetime1">
              <a:rPr lang="en-US" smtClean="0"/>
              <a:t>1/29/2026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67530A9-E1E9-D755-8910-7D706B9569F3}"/>
              </a:ext>
            </a:extLst>
          </p:cNvPr>
          <p:cNvSpPr/>
          <p:nvPr userDrawn="1"/>
        </p:nvSpPr>
        <p:spPr>
          <a:xfrm rot="10800000">
            <a:off x="0" y="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F7F67C7-9522-5714-8285-BBBBA88386EC}"/>
              </a:ext>
            </a:extLst>
          </p:cNvPr>
          <p:cNvSpPr/>
          <p:nvPr userDrawn="1"/>
        </p:nvSpPr>
        <p:spPr>
          <a:xfrm rot="5400000">
            <a:off x="-1" y="370840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B081C03-846D-F3B0-FAB4-2149A735F2C3}"/>
              </a:ext>
            </a:extLst>
          </p:cNvPr>
          <p:cNvSpPr/>
          <p:nvPr userDrawn="1"/>
        </p:nvSpPr>
        <p:spPr>
          <a:xfrm>
            <a:off x="57150" y="123825"/>
            <a:ext cx="6572250" cy="6572249"/>
          </a:xfrm>
          <a:prstGeom prst="diamond">
            <a:avLst/>
          </a:prstGeom>
          <a:solidFill>
            <a:srgbClr val="F2F2F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CFC4A7C-3F64-3CFB-E826-6615F9D1FE9B}"/>
              </a:ext>
            </a:extLst>
          </p:cNvPr>
          <p:cNvSpPr/>
          <p:nvPr userDrawn="1"/>
        </p:nvSpPr>
        <p:spPr>
          <a:xfrm rot="2700269">
            <a:off x="4520474" y="-2306108"/>
            <a:ext cx="4591302" cy="4603691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703C68-B26C-B0F2-E95F-369D829D94E4}"/>
              </a:ext>
            </a:extLst>
          </p:cNvPr>
          <p:cNvCxnSpPr>
            <a:cxnSpLocks/>
          </p:cNvCxnSpPr>
          <p:nvPr userDrawn="1"/>
        </p:nvCxnSpPr>
        <p:spPr>
          <a:xfrm flipH="1">
            <a:off x="-25400" y="-25400"/>
            <a:ext cx="3197225" cy="319722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053456-8434-FCDD-B8AF-904E7C6C5FE1}"/>
              </a:ext>
            </a:extLst>
          </p:cNvPr>
          <p:cNvCxnSpPr>
            <a:cxnSpLocks/>
          </p:cNvCxnSpPr>
          <p:nvPr userDrawn="1"/>
        </p:nvCxnSpPr>
        <p:spPr>
          <a:xfrm>
            <a:off x="3533775" y="-25400"/>
            <a:ext cx="3277715" cy="3272058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CF2264-D951-FAAD-E2A7-8A535E18F628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0535" y="-23019"/>
            <a:ext cx="3286512" cy="327205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DAC676-674E-A57C-1B45-2A38B44C26B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5400" y="3686176"/>
            <a:ext cx="3197225" cy="3197224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7BCA3F-CCD3-6EB6-E83F-559CC0DCB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5" y="7750966"/>
            <a:ext cx="3089275" cy="64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711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23025"/>
            <a:ext cx="2743200" cy="437668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469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A628F18-A3CB-C381-6E63-0937B1EB1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219075" y="6869906"/>
            <a:ext cx="3314700" cy="241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76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_Check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41CB0F-A717-60AA-0250-65ADB8CF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33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01C36D-B95B-C636-8960-E9760BF06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266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Right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9" y="100584"/>
            <a:ext cx="6261571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23025"/>
            <a:ext cx="2743200" cy="437668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D97B0A-54E1-6364-4485-0DB6C45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7EEF1-BF0B-F9BF-D871-22BEB1DB7A45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54E33B-9DF9-2E13-776E-5E42BFA20055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5AA00B08-68C6-1842-9CA6-05B1DD4271D7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CF4486-64E0-AB1D-A9CF-3CB76E441862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6D709224-15B8-F563-842C-DA43EF175E5C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9F635AC6-75F9-F474-BC51-5BCA25E9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769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D2B78F2-9D63-C02D-2DB1-ED401B431124}"/>
              </a:ext>
            </a:extLst>
          </p:cNvPr>
          <p:cNvSpPr/>
          <p:nvPr userDrawn="1"/>
        </p:nvSpPr>
        <p:spPr>
          <a:xfrm>
            <a:off x="-1" y="0"/>
            <a:ext cx="12192000" cy="219919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E080-E88B-738C-8A3D-CD02C8CD9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6" t="-11878" b="-1"/>
          <a:stretch/>
        </p:blipFill>
        <p:spPr>
          <a:xfrm>
            <a:off x="-1" y="6142304"/>
            <a:ext cx="12183325" cy="733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4D0A098-760E-7806-3FAC-54F28486D4B0}"/>
              </a:ext>
            </a:extLst>
          </p:cNvPr>
          <p:cNvSpPr/>
          <p:nvPr userDrawn="1"/>
        </p:nvSpPr>
        <p:spPr>
          <a:xfrm>
            <a:off x="-2716" y="-2540"/>
            <a:ext cx="1391988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1064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4 w 1039211"/>
              <a:gd name="connsiteY4" fmla="*/ 0 h 1044847"/>
              <a:gd name="connsiteX0" fmla="*/ 4881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4881 w 1039211"/>
              <a:gd name="connsiteY4" fmla="*/ 2540 h 1044847"/>
              <a:gd name="connsiteX0" fmla="*/ 2973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2973 w 1039211"/>
              <a:gd name="connsiteY4" fmla="*/ 0 h 1044847"/>
              <a:gd name="connsiteX0" fmla="*/ 16 w 1043887"/>
              <a:gd name="connsiteY0" fmla="*/ 0 h 1044847"/>
              <a:gd name="connsiteX1" fmla="*/ 1043887 w 1043887"/>
              <a:gd name="connsiteY1" fmla="*/ 0 h 1044847"/>
              <a:gd name="connsiteX2" fmla="*/ 789244 w 1043887"/>
              <a:gd name="connsiteY2" fmla="*/ 1044847 h 1044847"/>
              <a:gd name="connsiteX3" fmla="*/ 4676 w 1043887"/>
              <a:gd name="connsiteY3" fmla="*/ 1044847 h 1044847"/>
              <a:gd name="connsiteX4" fmla="*/ 16 w 1043887"/>
              <a:gd name="connsiteY4" fmla="*/ 0 h 1044847"/>
              <a:gd name="connsiteX0" fmla="*/ 1065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5 w 1039211"/>
              <a:gd name="connsiteY4" fmla="*/ 2540 h 1044847"/>
              <a:gd name="connsiteX0" fmla="*/ 10607 w 1039211"/>
              <a:gd name="connsiteY0" fmla="*/ 0 h 1047387"/>
              <a:gd name="connsiteX1" fmla="*/ 1039211 w 1039211"/>
              <a:gd name="connsiteY1" fmla="*/ 2540 h 1047387"/>
              <a:gd name="connsiteX2" fmla="*/ 784568 w 1039211"/>
              <a:gd name="connsiteY2" fmla="*/ 1047387 h 1047387"/>
              <a:gd name="connsiteX3" fmla="*/ 0 w 1039211"/>
              <a:gd name="connsiteY3" fmla="*/ 1047387 h 1047387"/>
              <a:gd name="connsiteX4" fmla="*/ 10607 w 1039211"/>
              <a:gd name="connsiteY4" fmla="*/ 0 h 1047387"/>
              <a:gd name="connsiteX0" fmla="*/ 25 w 1041987"/>
              <a:gd name="connsiteY0" fmla="*/ 0 h 1047387"/>
              <a:gd name="connsiteX1" fmla="*/ 1041987 w 1041987"/>
              <a:gd name="connsiteY1" fmla="*/ 2540 h 1047387"/>
              <a:gd name="connsiteX2" fmla="*/ 787344 w 1041987"/>
              <a:gd name="connsiteY2" fmla="*/ 1047387 h 1047387"/>
              <a:gd name="connsiteX3" fmla="*/ 2776 w 1041987"/>
              <a:gd name="connsiteY3" fmla="*/ 1047387 h 1047387"/>
              <a:gd name="connsiteX4" fmla="*/ 25 w 1041987"/>
              <a:gd name="connsiteY4" fmla="*/ 0 h 1047387"/>
              <a:gd name="connsiteX0" fmla="*/ 10 w 1047697"/>
              <a:gd name="connsiteY0" fmla="*/ 0 h 1044847"/>
              <a:gd name="connsiteX1" fmla="*/ 1047697 w 1047697"/>
              <a:gd name="connsiteY1" fmla="*/ 0 h 1044847"/>
              <a:gd name="connsiteX2" fmla="*/ 793054 w 1047697"/>
              <a:gd name="connsiteY2" fmla="*/ 1044847 h 1044847"/>
              <a:gd name="connsiteX3" fmla="*/ 8486 w 1047697"/>
              <a:gd name="connsiteY3" fmla="*/ 1044847 h 1044847"/>
              <a:gd name="connsiteX4" fmla="*/ 10 w 1047697"/>
              <a:gd name="connsiteY4" fmla="*/ 0 h 1044847"/>
              <a:gd name="connsiteX0" fmla="*/ 13 w 1045792"/>
              <a:gd name="connsiteY0" fmla="*/ 0 h 1044847"/>
              <a:gd name="connsiteX1" fmla="*/ 1045792 w 1045792"/>
              <a:gd name="connsiteY1" fmla="*/ 0 h 1044847"/>
              <a:gd name="connsiteX2" fmla="*/ 791149 w 1045792"/>
              <a:gd name="connsiteY2" fmla="*/ 1044847 h 1044847"/>
              <a:gd name="connsiteX3" fmla="*/ 6581 w 1045792"/>
              <a:gd name="connsiteY3" fmla="*/ 1044847 h 1044847"/>
              <a:gd name="connsiteX4" fmla="*/ 13 w 1045792"/>
              <a:gd name="connsiteY4" fmla="*/ 0 h 1044847"/>
              <a:gd name="connsiteX0" fmla="*/ 25 w 1045804"/>
              <a:gd name="connsiteY0" fmla="*/ 0 h 1044847"/>
              <a:gd name="connsiteX1" fmla="*/ 1045804 w 1045804"/>
              <a:gd name="connsiteY1" fmla="*/ 0 h 1044847"/>
              <a:gd name="connsiteX2" fmla="*/ 791161 w 1045804"/>
              <a:gd name="connsiteY2" fmla="*/ 1044847 h 1044847"/>
              <a:gd name="connsiteX3" fmla="*/ 2776 w 1045804"/>
              <a:gd name="connsiteY3" fmla="*/ 1044847 h 1044847"/>
              <a:gd name="connsiteX4" fmla="*/ 25 w 1045804"/>
              <a:gd name="connsiteY4" fmla="*/ 0 h 1044847"/>
              <a:gd name="connsiteX0" fmla="*/ 53 w 1045832"/>
              <a:gd name="connsiteY0" fmla="*/ 0 h 1047387"/>
              <a:gd name="connsiteX1" fmla="*/ 1045832 w 1045832"/>
              <a:gd name="connsiteY1" fmla="*/ 0 h 1047387"/>
              <a:gd name="connsiteX2" fmla="*/ 791189 w 1045832"/>
              <a:gd name="connsiteY2" fmla="*/ 1044847 h 1047387"/>
              <a:gd name="connsiteX3" fmla="*/ 896 w 1045832"/>
              <a:gd name="connsiteY3" fmla="*/ 1047387 h 1047387"/>
              <a:gd name="connsiteX4" fmla="*/ 53 w 1045832"/>
              <a:gd name="connsiteY4" fmla="*/ 0 h 1047387"/>
              <a:gd name="connsiteX0" fmla="*/ 53 w 1045832"/>
              <a:gd name="connsiteY0" fmla="*/ 0 h 1044847"/>
              <a:gd name="connsiteX1" fmla="*/ 1045832 w 1045832"/>
              <a:gd name="connsiteY1" fmla="*/ 0 h 1044847"/>
              <a:gd name="connsiteX2" fmla="*/ 791189 w 1045832"/>
              <a:gd name="connsiteY2" fmla="*/ 1044847 h 1044847"/>
              <a:gd name="connsiteX3" fmla="*/ 896 w 1045832"/>
              <a:gd name="connsiteY3" fmla="*/ 1042307 h 1044847"/>
              <a:gd name="connsiteX4" fmla="*/ 53 w 1045832"/>
              <a:gd name="connsiteY4" fmla="*/ 0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832" h="1044847">
                <a:moveTo>
                  <a:pt x="53" y="0"/>
                </a:moveTo>
                <a:lnTo>
                  <a:pt x="1045832" y="0"/>
                </a:lnTo>
                <a:lnTo>
                  <a:pt x="791189" y="1044847"/>
                </a:lnTo>
                <a:lnTo>
                  <a:pt x="896" y="1042307"/>
                </a:lnTo>
                <a:cubicBezTo>
                  <a:pt x="1251" y="694025"/>
                  <a:pt x="-302" y="348282"/>
                  <a:pt x="53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800CCF-E167-16A9-3209-61F18A7AF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678227"/>
            <a:ext cx="9912096" cy="3451995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D1ACF-BEBC-462E-76A6-56B0C9B6E596}"/>
              </a:ext>
            </a:extLst>
          </p:cNvPr>
          <p:cNvSpPr/>
          <p:nvPr userDrawn="1"/>
        </p:nvSpPr>
        <p:spPr>
          <a:xfrm>
            <a:off x="-5257" y="942213"/>
            <a:ext cx="1049197" cy="100094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F90F01D8-9953-4CBB-872D-8DB979241085}"/>
              </a:ext>
            </a:extLst>
          </p:cNvPr>
          <p:cNvSpPr/>
          <p:nvPr userDrawn="1"/>
        </p:nvSpPr>
        <p:spPr>
          <a:xfrm>
            <a:off x="932977" y="-2540"/>
            <a:ext cx="458836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568759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568759 w 1039211"/>
              <a:gd name="connsiteY4" fmla="*/ 0 h 1044847"/>
              <a:gd name="connsiteX0" fmla="*/ 128177 w 598629"/>
              <a:gd name="connsiteY0" fmla="*/ 0 h 1054786"/>
              <a:gd name="connsiteX1" fmla="*/ 598629 w 598629"/>
              <a:gd name="connsiteY1" fmla="*/ 0 h 1054786"/>
              <a:gd name="connsiteX2" fmla="*/ 343986 w 598629"/>
              <a:gd name="connsiteY2" fmla="*/ 1044847 h 1054786"/>
              <a:gd name="connsiteX3" fmla="*/ 0 w 598629"/>
              <a:gd name="connsiteY3" fmla="*/ 1054786 h 1054786"/>
              <a:gd name="connsiteX4" fmla="*/ 128177 w 598629"/>
              <a:gd name="connsiteY4" fmla="*/ 0 h 1054786"/>
              <a:gd name="connsiteX0" fmla="*/ 344735 w 598629"/>
              <a:gd name="connsiteY0" fmla="*/ 0 h 1064725"/>
              <a:gd name="connsiteX1" fmla="*/ 598629 w 598629"/>
              <a:gd name="connsiteY1" fmla="*/ 9939 h 1064725"/>
              <a:gd name="connsiteX2" fmla="*/ 343986 w 598629"/>
              <a:gd name="connsiteY2" fmla="*/ 1054786 h 1064725"/>
              <a:gd name="connsiteX3" fmla="*/ 0 w 598629"/>
              <a:gd name="connsiteY3" fmla="*/ 1064725 h 1064725"/>
              <a:gd name="connsiteX4" fmla="*/ 344735 w 598629"/>
              <a:gd name="connsiteY4" fmla="*/ 0 h 1064725"/>
              <a:gd name="connsiteX0" fmla="*/ 202852 w 456746"/>
              <a:gd name="connsiteY0" fmla="*/ 0 h 1054786"/>
              <a:gd name="connsiteX1" fmla="*/ 456746 w 456746"/>
              <a:gd name="connsiteY1" fmla="*/ 9939 h 1054786"/>
              <a:gd name="connsiteX2" fmla="*/ 202103 w 456746"/>
              <a:gd name="connsiteY2" fmla="*/ 1054786 h 1054786"/>
              <a:gd name="connsiteX3" fmla="*/ 0 w 456746"/>
              <a:gd name="connsiteY3" fmla="*/ 1054786 h 1054786"/>
              <a:gd name="connsiteX4" fmla="*/ 202852 w 456746"/>
              <a:gd name="connsiteY4" fmla="*/ 0 h 1054786"/>
              <a:gd name="connsiteX0" fmla="*/ 314864 w 456746"/>
              <a:gd name="connsiteY0" fmla="*/ 19878 h 1044847"/>
              <a:gd name="connsiteX1" fmla="*/ 456746 w 456746"/>
              <a:gd name="connsiteY1" fmla="*/ 0 h 1044847"/>
              <a:gd name="connsiteX2" fmla="*/ 202103 w 456746"/>
              <a:gd name="connsiteY2" fmla="*/ 1044847 h 1044847"/>
              <a:gd name="connsiteX3" fmla="*/ 0 w 456746"/>
              <a:gd name="connsiteY3" fmla="*/ 1044847 h 1044847"/>
              <a:gd name="connsiteX4" fmla="*/ 314864 w 456746"/>
              <a:gd name="connsiteY4" fmla="*/ 19878 h 1044847"/>
              <a:gd name="connsiteX0" fmla="*/ 202852 w 344734"/>
              <a:gd name="connsiteY0" fmla="*/ 19878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02852 w 344734"/>
              <a:gd name="connsiteY4" fmla="*/ 19878 h 1044847"/>
              <a:gd name="connsiteX0" fmla="*/ 195385 w 344734"/>
              <a:gd name="connsiteY0" fmla="*/ 9939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5385 w 344734"/>
              <a:gd name="connsiteY4" fmla="*/ 9939 h 1044847"/>
              <a:gd name="connsiteX0" fmla="*/ 193954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3954 w 344734"/>
              <a:gd name="connsiteY4" fmla="*/ 414 h 1044847"/>
              <a:gd name="connsiteX0" fmla="*/ 239755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39755 w 344734"/>
              <a:gd name="connsiteY4" fmla="*/ 414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34" h="1044847">
                <a:moveTo>
                  <a:pt x="239755" y="414"/>
                </a:moveTo>
                <a:lnTo>
                  <a:pt x="344734" y="0"/>
                </a:lnTo>
                <a:lnTo>
                  <a:pt x="90091" y="1044847"/>
                </a:lnTo>
                <a:lnTo>
                  <a:pt x="0" y="1044847"/>
                </a:lnTo>
                <a:lnTo>
                  <a:pt x="239755" y="414"/>
                </a:lnTo>
                <a:close/>
              </a:path>
            </a:pathLst>
          </a:cu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5DEC847-5A93-C61C-C1CA-FC8865DDFC0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8610600" y="6356349"/>
            <a:ext cx="2743200" cy="438912"/>
          </a:xfrm>
        </p:spPr>
        <p:txBody>
          <a:bodyPr/>
          <a:lstStyle>
            <a:lvl1pPr>
              <a:defRPr sz="1800" b="1" i="1">
                <a:solidFill>
                  <a:srgbClr val="182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27EBF49B-85D0-CE55-81B4-260A82FE0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0816" y="6360274"/>
            <a:ext cx="4400550" cy="437668"/>
          </a:xfrm>
        </p:spPr>
        <p:txBody>
          <a:bodyPr>
            <a:normAutofit/>
          </a:bodyPr>
          <a:lstStyle>
            <a:lvl1pPr marL="0" indent="0">
              <a:buNone/>
              <a:defRPr lang="en-US" sz="1800" b="1" i="1" kern="1200" dirty="0">
                <a:solidFill>
                  <a:srgbClr val="182C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84C4ABF2-C1B6-B862-2256-E6B1888E05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491490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B4F9C2FE-9B7F-D716-7B88-72961BE78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91490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73AF53A8-4716-6B28-61B9-6AB6A7DB3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8019FB18-2EAE-B22F-1D7D-30DF35D839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16CA9B04-1891-A3AC-6935-F889514BC4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2A7BBD2A-E1BF-DAC9-2A0C-BDA6CC1E1B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B91ABDD6-A2B5-28B5-B2E0-FC35501AC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F9F35A5-DD63-0AF0-4550-A3DD01845F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18D5FD0-A686-17BB-5C0F-B8FBCDF95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C5E13504-FC96-095D-907F-91D2D4560B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CC8DD6D-F645-60FE-1C40-0FE587C81F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B6E53F2-D9A2-E627-F9F7-B2F436664A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23DEA76F-6E28-B7D0-2996-148B3ECB07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977B200-D161-9DCA-CB07-0F1A81CF02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480D39D7-F877-D114-5824-0677155D7C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39E033B4-E5B0-7F87-7AFB-94F23AE533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CDBCE588-8F48-C98C-19FB-908FF38D93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620059DB-6931-2FA3-D751-685EFC590E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535F958A-A8FA-3629-D206-96D59F81B52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ED21377-10C3-BBEA-F010-5BD9E42301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F36CF365-4509-1705-B130-8175319479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B6202EA6-CB56-839C-F638-8C586584D0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EACB25AB-5458-C1A1-038F-F9D9A65B96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9E145815-8D96-C588-7409-91399687A8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Content Placeholder 74">
            <a:extLst>
              <a:ext uri="{FF2B5EF4-FFF2-40B4-BE49-F238E27FC236}">
                <a16:creationId xmlns:a16="http://schemas.microsoft.com/office/drawing/2014/main" id="{414849BE-4555-23DA-3016-4F605DC085F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" name="Content Placeholder 76">
            <a:extLst>
              <a:ext uri="{FF2B5EF4-FFF2-40B4-BE49-F238E27FC236}">
                <a16:creationId xmlns:a16="http://schemas.microsoft.com/office/drawing/2014/main" id="{B7552231-D89C-1315-68DE-FD9A3B6F46E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Content Placeholder 78">
            <a:extLst>
              <a:ext uri="{FF2B5EF4-FFF2-40B4-BE49-F238E27FC236}">
                <a16:creationId xmlns:a16="http://schemas.microsoft.com/office/drawing/2014/main" id="{4147DFAB-04EB-EAC6-3F6A-DA8FEE4710FF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410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9BB9-B452-E5A6-D7B4-AAB5667E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9" y="239069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4346-A5D1-5738-0E14-B1F06D7B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4E84A-DF4C-EABE-8FCC-F2E9BE91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E5501-95B9-B56C-D646-DA54F9B2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72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7040EB-C61A-D204-2897-FC8E24A8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4AD873-AF1E-F2CB-0CC6-F86817BF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E2D374-1A43-76E2-D0A2-97B35318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234DC4-E5BF-B654-6E9E-08981E17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62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E030-9781-F470-8240-514A53B3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D56C2-5B50-8B11-814B-971F002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8561-8968-AD32-A467-9F3BE441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C4469-2101-E642-FB7C-B7692B26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85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85FD-1A47-4699-A477-615B6CE0B48B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3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A2C3-9804-4DAA-84A3-9AF734EAFE8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E3A6-6E5E-4D2F-89F2-CEFF8EBE2922}" type="datetime1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3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F42E-E53C-4651-9894-F57C68E54740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27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B4E-FB70-4092-9EA3-6C7F29B5EA17}" type="datetime1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_Check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A3D392-FFD8-46F1-BCB7-AA70F8BA9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604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BDA7-D518-4D0C-998C-22FA32FD851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6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4B4D-32B4-48A5-8B06-9E0D505FADF7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8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9EC3-589F-472B-87BD-3E79F3E3EE4C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9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3C9-674E-46F1-8387-17C6B329F6F5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886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10500" y="3149601"/>
            <a:ext cx="3784092" cy="1522983"/>
          </a:xfrm>
        </p:spPr>
        <p:txBody>
          <a:bodyPr anchor="ctr">
            <a:normAutofit/>
          </a:bodyPr>
          <a:lstStyle>
            <a:lvl1pPr algn="ctr">
              <a:defRPr sz="36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698" y="6356349"/>
            <a:ext cx="2743200" cy="365125"/>
          </a:xfrm>
        </p:spPr>
        <p:txBody>
          <a:bodyPr/>
          <a:lstStyle/>
          <a:p>
            <a:fld id="{EC05D699-E810-47A0-868D-A0F283547A51}" type="datetime1">
              <a:rPr lang="en-US" smtClean="0"/>
              <a:t>1/29/2026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67530A9-E1E9-D755-8910-7D706B9569F3}"/>
              </a:ext>
            </a:extLst>
          </p:cNvPr>
          <p:cNvSpPr/>
          <p:nvPr userDrawn="1"/>
        </p:nvSpPr>
        <p:spPr>
          <a:xfrm rot="10800000">
            <a:off x="0" y="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F7F67C7-9522-5714-8285-BBBBA88386EC}"/>
              </a:ext>
            </a:extLst>
          </p:cNvPr>
          <p:cNvSpPr/>
          <p:nvPr userDrawn="1"/>
        </p:nvSpPr>
        <p:spPr>
          <a:xfrm rot="5400000">
            <a:off x="-1" y="3708400"/>
            <a:ext cx="3149600" cy="3149600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B081C03-846D-F3B0-FAB4-2149A735F2C3}"/>
              </a:ext>
            </a:extLst>
          </p:cNvPr>
          <p:cNvSpPr/>
          <p:nvPr userDrawn="1"/>
        </p:nvSpPr>
        <p:spPr>
          <a:xfrm>
            <a:off x="57150" y="123825"/>
            <a:ext cx="6572250" cy="6572249"/>
          </a:xfrm>
          <a:prstGeom prst="diamond">
            <a:avLst/>
          </a:prstGeom>
          <a:blipFill>
            <a:blip r:embed="rId2"/>
            <a:stretch>
              <a:fillRect l="-13741" t="-18140" r="-22545" b="-18720"/>
            </a:stretch>
          </a:blip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CFC4A7C-3F64-3CFB-E826-6615F9D1FE9B}"/>
              </a:ext>
            </a:extLst>
          </p:cNvPr>
          <p:cNvSpPr/>
          <p:nvPr userDrawn="1"/>
        </p:nvSpPr>
        <p:spPr>
          <a:xfrm rot="2700269">
            <a:off x="4520474" y="-2306108"/>
            <a:ext cx="4591302" cy="4603691"/>
          </a:xfrm>
          <a:prstGeom prst="triangle">
            <a:avLst>
              <a:gd name="adj" fmla="val 100000"/>
            </a:avLst>
          </a:prstGeom>
          <a:solidFill>
            <a:srgbClr val="A9A9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703C68-B26C-B0F2-E95F-369D829D94E4}"/>
              </a:ext>
            </a:extLst>
          </p:cNvPr>
          <p:cNvCxnSpPr>
            <a:cxnSpLocks/>
          </p:cNvCxnSpPr>
          <p:nvPr userDrawn="1"/>
        </p:nvCxnSpPr>
        <p:spPr>
          <a:xfrm flipH="1">
            <a:off x="-25400" y="-25400"/>
            <a:ext cx="3197225" cy="319722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053456-8434-FCDD-B8AF-904E7C6C5FE1}"/>
              </a:ext>
            </a:extLst>
          </p:cNvPr>
          <p:cNvCxnSpPr>
            <a:cxnSpLocks/>
          </p:cNvCxnSpPr>
          <p:nvPr userDrawn="1"/>
        </p:nvCxnSpPr>
        <p:spPr>
          <a:xfrm>
            <a:off x="3533775" y="-25400"/>
            <a:ext cx="3277715" cy="3272058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CF2264-D951-FAAD-E2A7-8A535E18F628}"/>
              </a:ext>
            </a:extLst>
          </p:cNvPr>
          <p:cNvCxnSpPr>
            <a:cxnSpLocks/>
          </p:cNvCxnSpPr>
          <p:nvPr userDrawn="1"/>
        </p:nvCxnSpPr>
        <p:spPr>
          <a:xfrm flipH="1">
            <a:off x="6780535" y="-23019"/>
            <a:ext cx="3286512" cy="3272055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DAC676-674E-A57C-1B45-2A38B44C26B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5400" y="3686176"/>
            <a:ext cx="3197225" cy="3197224"/>
          </a:xfrm>
          <a:prstGeom prst="line">
            <a:avLst/>
          </a:prstGeom>
          <a:ln w="5715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7BCA3F-CCD3-6EB6-E83F-559CC0DCB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325" y="7750966"/>
            <a:ext cx="3089275" cy="64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972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23025"/>
            <a:ext cx="2743200" cy="437668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5209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A628F18-A3CB-C381-6E63-0937B1EB1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219075" y="6869906"/>
            <a:ext cx="3314700" cy="241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46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_Check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41CB0F-A717-60AA-0250-65ADB8CF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F6AAF-49DB-F51E-D32E-289A82D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5D501B-D46E-11FE-772C-86C53D22D0F6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E89B-E94C-8B8C-5657-F1065B9D5456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376C137B-11C9-4465-75FC-F22A72427B9D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445D0B-1AB7-7778-FDA5-A23DFBD5EA65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BFF9EBBC-ECA7-CF7C-3F15-28CC816FD79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EFB4C236-900B-F0F6-F41A-05221526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335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Right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9" y="100584"/>
            <a:ext cx="6261571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23025"/>
            <a:ext cx="2743200" cy="437668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D97B0A-54E1-6364-4485-0DB6C45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7EEF1-BF0B-F9BF-D871-22BEB1DB7A45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54E33B-9DF9-2E13-776E-5E42BFA20055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5AA00B08-68C6-1842-9CA6-05B1DD4271D7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CF4486-64E0-AB1D-A9CF-3CB76E441862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6D709224-15B8-F563-842C-DA43EF175E5C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9F635AC6-75F9-F474-BC51-5BCA25E9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9906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D2B78F2-9D63-C02D-2DB1-ED401B431124}"/>
              </a:ext>
            </a:extLst>
          </p:cNvPr>
          <p:cNvSpPr/>
          <p:nvPr userDrawn="1"/>
        </p:nvSpPr>
        <p:spPr>
          <a:xfrm>
            <a:off x="-1" y="0"/>
            <a:ext cx="12192000" cy="219919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E080-E88B-738C-8A3D-CD02C8CD9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6" t="-11878" b="-1"/>
          <a:stretch/>
        </p:blipFill>
        <p:spPr>
          <a:xfrm>
            <a:off x="-1" y="6142304"/>
            <a:ext cx="12183325" cy="733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4D0A098-760E-7806-3FAC-54F28486D4B0}"/>
              </a:ext>
            </a:extLst>
          </p:cNvPr>
          <p:cNvSpPr/>
          <p:nvPr userDrawn="1"/>
        </p:nvSpPr>
        <p:spPr>
          <a:xfrm>
            <a:off x="-2716" y="-2540"/>
            <a:ext cx="1391988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1064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4 w 1039211"/>
              <a:gd name="connsiteY4" fmla="*/ 0 h 1044847"/>
              <a:gd name="connsiteX0" fmla="*/ 4881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4881 w 1039211"/>
              <a:gd name="connsiteY4" fmla="*/ 2540 h 1044847"/>
              <a:gd name="connsiteX0" fmla="*/ 2973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2973 w 1039211"/>
              <a:gd name="connsiteY4" fmla="*/ 0 h 1044847"/>
              <a:gd name="connsiteX0" fmla="*/ 16 w 1043887"/>
              <a:gd name="connsiteY0" fmla="*/ 0 h 1044847"/>
              <a:gd name="connsiteX1" fmla="*/ 1043887 w 1043887"/>
              <a:gd name="connsiteY1" fmla="*/ 0 h 1044847"/>
              <a:gd name="connsiteX2" fmla="*/ 789244 w 1043887"/>
              <a:gd name="connsiteY2" fmla="*/ 1044847 h 1044847"/>
              <a:gd name="connsiteX3" fmla="*/ 4676 w 1043887"/>
              <a:gd name="connsiteY3" fmla="*/ 1044847 h 1044847"/>
              <a:gd name="connsiteX4" fmla="*/ 16 w 1043887"/>
              <a:gd name="connsiteY4" fmla="*/ 0 h 1044847"/>
              <a:gd name="connsiteX0" fmla="*/ 1065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5 w 1039211"/>
              <a:gd name="connsiteY4" fmla="*/ 2540 h 1044847"/>
              <a:gd name="connsiteX0" fmla="*/ 10607 w 1039211"/>
              <a:gd name="connsiteY0" fmla="*/ 0 h 1047387"/>
              <a:gd name="connsiteX1" fmla="*/ 1039211 w 1039211"/>
              <a:gd name="connsiteY1" fmla="*/ 2540 h 1047387"/>
              <a:gd name="connsiteX2" fmla="*/ 784568 w 1039211"/>
              <a:gd name="connsiteY2" fmla="*/ 1047387 h 1047387"/>
              <a:gd name="connsiteX3" fmla="*/ 0 w 1039211"/>
              <a:gd name="connsiteY3" fmla="*/ 1047387 h 1047387"/>
              <a:gd name="connsiteX4" fmla="*/ 10607 w 1039211"/>
              <a:gd name="connsiteY4" fmla="*/ 0 h 1047387"/>
              <a:gd name="connsiteX0" fmla="*/ 25 w 1041987"/>
              <a:gd name="connsiteY0" fmla="*/ 0 h 1047387"/>
              <a:gd name="connsiteX1" fmla="*/ 1041987 w 1041987"/>
              <a:gd name="connsiteY1" fmla="*/ 2540 h 1047387"/>
              <a:gd name="connsiteX2" fmla="*/ 787344 w 1041987"/>
              <a:gd name="connsiteY2" fmla="*/ 1047387 h 1047387"/>
              <a:gd name="connsiteX3" fmla="*/ 2776 w 1041987"/>
              <a:gd name="connsiteY3" fmla="*/ 1047387 h 1047387"/>
              <a:gd name="connsiteX4" fmla="*/ 25 w 1041987"/>
              <a:gd name="connsiteY4" fmla="*/ 0 h 1047387"/>
              <a:gd name="connsiteX0" fmla="*/ 10 w 1047697"/>
              <a:gd name="connsiteY0" fmla="*/ 0 h 1044847"/>
              <a:gd name="connsiteX1" fmla="*/ 1047697 w 1047697"/>
              <a:gd name="connsiteY1" fmla="*/ 0 h 1044847"/>
              <a:gd name="connsiteX2" fmla="*/ 793054 w 1047697"/>
              <a:gd name="connsiteY2" fmla="*/ 1044847 h 1044847"/>
              <a:gd name="connsiteX3" fmla="*/ 8486 w 1047697"/>
              <a:gd name="connsiteY3" fmla="*/ 1044847 h 1044847"/>
              <a:gd name="connsiteX4" fmla="*/ 10 w 1047697"/>
              <a:gd name="connsiteY4" fmla="*/ 0 h 1044847"/>
              <a:gd name="connsiteX0" fmla="*/ 13 w 1045792"/>
              <a:gd name="connsiteY0" fmla="*/ 0 h 1044847"/>
              <a:gd name="connsiteX1" fmla="*/ 1045792 w 1045792"/>
              <a:gd name="connsiteY1" fmla="*/ 0 h 1044847"/>
              <a:gd name="connsiteX2" fmla="*/ 791149 w 1045792"/>
              <a:gd name="connsiteY2" fmla="*/ 1044847 h 1044847"/>
              <a:gd name="connsiteX3" fmla="*/ 6581 w 1045792"/>
              <a:gd name="connsiteY3" fmla="*/ 1044847 h 1044847"/>
              <a:gd name="connsiteX4" fmla="*/ 13 w 1045792"/>
              <a:gd name="connsiteY4" fmla="*/ 0 h 1044847"/>
              <a:gd name="connsiteX0" fmla="*/ 25 w 1045804"/>
              <a:gd name="connsiteY0" fmla="*/ 0 h 1044847"/>
              <a:gd name="connsiteX1" fmla="*/ 1045804 w 1045804"/>
              <a:gd name="connsiteY1" fmla="*/ 0 h 1044847"/>
              <a:gd name="connsiteX2" fmla="*/ 791161 w 1045804"/>
              <a:gd name="connsiteY2" fmla="*/ 1044847 h 1044847"/>
              <a:gd name="connsiteX3" fmla="*/ 2776 w 1045804"/>
              <a:gd name="connsiteY3" fmla="*/ 1044847 h 1044847"/>
              <a:gd name="connsiteX4" fmla="*/ 25 w 1045804"/>
              <a:gd name="connsiteY4" fmla="*/ 0 h 1044847"/>
              <a:gd name="connsiteX0" fmla="*/ 53 w 1045832"/>
              <a:gd name="connsiteY0" fmla="*/ 0 h 1047387"/>
              <a:gd name="connsiteX1" fmla="*/ 1045832 w 1045832"/>
              <a:gd name="connsiteY1" fmla="*/ 0 h 1047387"/>
              <a:gd name="connsiteX2" fmla="*/ 791189 w 1045832"/>
              <a:gd name="connsiteY2" fmla="*/ 1044847 h 1047387"/>
              <a:gd name="connsiteX3" fmla="*/ 896 w 1045832"/>
              <a:gd name="connsiteY3" fmla="*/ 1047387 h 1047387"/>
              <a:gd name="connsiteX4" fmla="*/ 53 w 1045832"/>
              <a:gd name="connsiteY4" fmla="*/ 0 h 1047387"/>
              <a:gd name="connsiteX0" fmla="*/ 53 w 1045832"/>
              <a:gd name="connsiteY0" fmla="*/ 0 h 1044847"/>
              <a:gd name="connsiteX1" fmla="*/ 1045832 w 1045832"/>
              <a:gd name="connsiteY1" fmla="*/ 0 h 1044847"/>
              <a:gd name="connsiteX2" fmla="*/ 791189 w 1045832"/>
              <a:gd name="connsiteY2" fmla="*/ 1044847 h 1044847"/>
              <a:gd name="connsiteX3" fmla="*/ 896 w 1045832"/>
              <a:gd name="connsiteY3" fmla="*/ 1042307 h 1044847"/>
              <a:gd name="connsiteX4" fmla="*/ 53 w 1045832"/>
              <a:gd name="connsiteY4" fmla="*/ 0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832" h="1044847">
                <a:moveTo>
                  <a:pt x="53" y="0"/>
                </a:moveTo>
                <a:lnTo>
                  <a:pt x="1045832" y="0"/>
                </a:lnTo>
                <a:lnTo>
                  <a:pt x="791189" y="1044847"/>
                </a:lnTo>
                <a:lnTo>
                  <a:pt x="896" y="1042307"/>
                </a:lnTo>
                <a:cubicBezTo>
                  <a:pt x="1251" y="694025"/>
                  <a:pt x="-302" y="348282"/>
                  <a:pt x="53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800CCF-E167-16A9-3209-61F18A7AF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678227"/>
            <a:ext cx="9912096" cy="3451995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D1ACF-BEBC-462E-76A6-56B0C9B6E596}"/>
              </a:ext>
            </a:extLst>
          </p:cNvPr>
          <p:cNvSpPr/>
          <p:nvPr userDrawn="1"/>
        </p:nvSpPr>
        <p:spPr>
          <a:xfrm>
            <a:off x="-5257" y="942213"/>
            <a:ext cx="1049197" cy="100094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F90F01D8-9953-4CBB-872D-8DB979241085}"/>
              </a:ext>
            </a:extLst>
          </p:cNvPr>
          <p:cNvSpPr/>
          <p:nvPr userDrawn="1"/>
        </p:nvSpPr>
        <p:spPr>
          <a:xfrm>
            <a:off x="932977" y="-2540"/>
            <a:ext cx="458836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568759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568759 w 1039211"/>
              <a:gd name="connsiteY4" fmla="*/ 0 h 1044847"/>
              <a:gd name="connsiteX0" fmla="*/ 128177 w 598629"/>
              <a:gd name="connsiteY0" fmla="*/ 0 h 1054786"/>
              <a:gd name="connsiteX1" fmla="*/ 598629 w 598629"/>
              <a:gd name="connsiteY1" fmla="*/ 0 h 1054786"/>
              <a:gd name="connsiteX2" fmla="*/ 343986 w 598629"/>
              <a:gd name="connsiteY2" fmla="*/ 1044847 h 1054786"/>
              <a:gd name="connsiteX3" fmla="*/ 0 w 598629"/>
              <a:gd name="connsiteY3" fmla="*/ 1054786 h 1054786"/>
              <a:gd name="connsiteX4" fmla="*/ 128177 w 598629"/>
              <a:gd name="connsiteY4" fmla="*/ 0 h 1054786"/>
              <a:gd name="connsiteX0" fmla="*/ 344735 w 598629"/>
              <a:gd name="connsiteY0" fmla="*/ 0 h 1064725"/>
              <a:gd name="connsiteX1" fmla="*/ 598629 w 598629"/>
              <a:gd name="connsiteY1" fmla="*/ 9939 h 1064725"/>
              <a:gd name="connsiteX2" fmla="*/ 343986 w 598629"/>
              <a:gd name="connsiteY2" fmla="*/ 1054786 h 1064725"/>
              <a:gd name="connsiteX3" fmla="*/ 0 w 598629"/>
              <a:gd name="connsiteY3" fmla="*/ 1064725 h 1064725"/>
              <a:gd name="connsiteX4" fmla="*/ 344735 w 598629"/>
              <a:gd name="connsiteY4" fmla="*/ 0 h 1064725"/>
              <a:gd name="connsiteX0" fmla="*/ 202852 w 456746"/>
              <a:gd name="connsiteY0" fmla="*/ 0 h 1054786"/>
              <a:gd name="connsiteX1" fmla="*/ 456746 w 456746"/>
              <a:gd name="connsiteY1" fmla="*/ 9939 h 1054786"/>
              <a:gd name="connsiteX2" fmla="*/ 202103 w 456746"/>
              <a:gd name="connsiteY2" fmla="*/ 1054786 h 1054786"/>
              <a:gd name="connsiteX3" fmla="*/ 0 w 456746"/>
              <a:gd name="connsiteY3" fmla="*/ 1054786 h 1054786"/>
              <a:gd name="connsiteX4" fmla="*/ 202852 w 456746"/>
              <a:gd name="connsiteY4" fmla="*/ 0 h 1054786"/>
              <a:gd name="connsiteX0" fmla="*/ 314864 w 456746"/>
              <a:gd name="connsiteY0" fmla="*/ 19878 h 1044847"/>
              <a:gd name="connsiteX1" fmla="*/ 456746 w 456746"/>
              <a:gd name="connsiteY1" fmla="*/ 0 h 1044847"/>
              <a:gd name="connsiteX2" fmla="*/ 202103 w 456746"/>
              <a:gd name="connsiteY2" fmla="*/ 1044847 h 1044847"/>
              <a:gd name="connsiteX3" fmla="*/ 0 w 456746"/>
              <a:gd name="connsiteY3" fmla="*/ 1044847 h 1044847"/>
              <a:gd name="connsiteX4" fmla="*/ 314864 w 456746"/>
              <a:gd name="connsiteY4" fmla="*/ 19878 h 1044847"/>
              <a:gd name="connsiteX0" fmla="*/ 202852 w 344734"/>
              <a:gd name="connsiteY0" fmla="*/ 19878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02852 w 344734"/>
              <a:gd name="connsiteY4" fmla="*/ 19878 h 1044847"/>
              <a:gd name="connsiteX0" fmla="*/ 195385 w 344734"/>
              <a:gd name="connsiteY0" fmla="*/ 9939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5385 w 344734"/>
              <a:gd name="connsiteY4" fmla="*/ 9939 h 1044847"/>
              <a:gd name="connsiteX0" fmla="*/ 193954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3954 w 344734"/>
              <a:gd name="connsiteY4" fmla="*/ 414 h 1044847"/>
              <a:gd name="connsiteX0" fmla="*/ 239755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39755 w 344734"/>
              <a:gd name="connsiteY4" fmla="*/ 414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34" h="1044847">
                <a:moveTo>
                  <a:pt x="239755" y="414"/>
                </a:moveTo>
                <a:lnTo>
                  <a:pt x="344734" y="0"/>
                </a:lnTo>
                <a:lnTo>
                  <a:pt x="90091" y="1044847"/>
                </a:lnTo>
                <a:lnTo>
                  <a:pt x="0" y="1044847"/>
                </a:lnTo>
                <a:lnTo>
                  <a:pt x="239755" y="414"/>
                </a:lnTo>
                <a:close/>
              </a:path>
            </a:pathLst>
          </a:cu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5DEC847-5A93-C61C-C1CA-FC8865DDFC0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8610600" y="6356349"/>
            <a:ext cx="2743200" cy="438912"/>
          </a:xfrm>
        </p:spPr>
        <p:txBody>
          <a:bodyPr/>
          <a:lstStyle>
            <a:lvl1pPr>
              <a:defRPr sz="1800" b="1" i="1">
                <a:solidFill>
                  <a:srgbClr val="182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27EBF49B-85D0-CE55-81B4-260A82FE0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0816" y="6360274"/>
            <a:ext cx="4400550" cy="437668"/>
          </a:xfrm>
        </p:spPr>
        <p:txBody>
          <a:bodyPr>
            <a:normAutofit/>
          </a:bodyPr>
          <a:lstStyle>
            <a:lvl1pPr marL="0" indent="0">
              <a:buNone/>
              <a:defRPr lang="en-US" sz="1800" b="1" i="1" kern="1200" dirty="0">
                <a:solidFill>
                  <a:srgbClr val="182C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84C4ABF2-C1B6-B862-2256-E6B1888E05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491490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B4F9C2FE-9B7F-D716-7B88-72961BE78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91490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73AF53A8-4716-6B28-61B9-6AB6A7DB3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8019FB18-2EAE-B22F-1D7D-30DF35D839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16CA9B04-1891-A3AC-6935-F889514BC4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2A7BBD2A-E1BF-DAC9-2A0C-BDA6CC1E1B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B91ABDD6-A2B5-28B5-B2E0-FC35501AC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F9F35A5-DD63-0AF0-4550-A3DD01845F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18D5FD0-A686-17BB-5C0F-B8FBCDF95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C5E13504-FC96-095D-907F-91D2D4560B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CC8DD6D-F645-60FE-1C40-0FE587C81F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B6E53F2-D9A2-E627-F9F7-B2F436664A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23DEA76F-6E28-B7D0-2996-148B3ECB07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977B200-D161-9DCA-CB07-0F1A81CF02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480D39D7-F877-D114-5824-0677155D7C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39E033B4-E5B0-7F87-7AFB-94F23AE533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CDBCE588-8F48-C98C-19FB-908FF38D93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620059DB-6931-2FA3-D751-685EFC590E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535F958A-A8FA-3629-D206-96D59F81B52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ED21377-10C3-BBEA-F010-5BD9E42301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F36CF365-4509-1705-B130-8175319479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B6202EA6-CB56-839C-F638-8C586584D0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EACB25AB-5458-C1A1-038F-F9D9A65B96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9E145815-8D96-C588-7409-91399687A8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Content Placeholder 74">
            <a:extLst>
              <a:ext uri="{FF2B5EF4-FFF2-40B4-BE49-F238E27FC236}">
                <a16:creationId xmlns:a16="http://schemas.microsoft.com/office/drawing/2014/main" id="{414849BE-4555-23DA-3016-4F605DC085F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" name="Content Placeholder 76">
            <a:extLst>
              <a:ext uri="{FF2B5EF4-FFF2-40B4-BE49-F238E27FC236}">
                <a16:creationId xmlns:a16="http://schemas.microsoft.com/office/drawing/2014/main" id="{B7552231-D89C-1315-68DE-FD9A3B6F46E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Content Placeholder 78">
            <a:extLst>
              <a:ext uri="{FF2B5EF4-FFF2-40B4-BE49-F238E27FC236}">
                <a16:creationId xmlns:a16="http://schemas.microsoft.com/office/drawing/2014/main" id="{4147DFAB-04EB-EAC6-3F6A-DA8FEE4710FF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14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Right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9" y="100584"/>
            <a:ext cx="6261571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CA3F-3181-55DA-97C6-EB73C877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>
            <a:lvl1pPr algn="l">
              <a:defRPr sz="18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D1EA159-5A0D-E8F4-71A5-740BCB2FE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9474" y="1828799"/>
            <a:ext cx="9924325" cy="3091543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BF405599-BD23-1A26-A2EE-3F3C659E4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D8FA148-E6CF-9AAE-E7A0-C68D08649E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9160EE4F-976A-76DE-61CD-D8A3C9CE7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0C26A6F6-B856-A405-195D-325E77C9B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013B5AA9-F873-E7E9-132D-B632071546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8DEA35E-5750-3F32-B379-B2030D9CA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552BB789-C6EB-114A-20AD-551917F2A9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4DCA8632-7846-B0D5-3949-A929E5230A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F9AE8B1E-EF77-0FDE-1EB6-BE4EA490D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AD3FC7B7-76F0-D154-9F09-D91DB99750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9A34773-0E5D-F37B-A1AE-FB0BC86FB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06A915DA-B0F3-41AE-11F5-8A963437B4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39">
            <a:extLst>
              <a:ext uri="{FF2B5EF4-FFF2-40B4-BE49-F238E27FC236}">
                <a16:creationId xmlns:a16="http://schemas.microsoft.com/office/drawing/2014/main" id="{02EC4E3D-FAAE-3183-A5D2-58E323BFF0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5004232F-832E-E7FF-25A2-F641806AB0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BDA4C556-8636-58E7-E541-5174C38873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2E139526-8A94-1C8B-A9D3-34612E5D54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7BFECB20-822C-5251-A52D-3AC5DF617A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3BAE7E1E-04C6-F77F-0E4F-009A23C38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8D608D9E-DAD3-7AE4-B0C5-CD8D56B951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EF384D45-AB3D-DB69-B881-8048807E47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39">
            <a:extLst>
              <a:ext uri="{FF2B5EF4-FFF2-40B4-BE49-F238E27FC236}">
                <a16:creationId xmlns:a16="http://schemas.microsoft.com/office/drawing/2014/main" id="{6642B582-3A09-5CB3-63B0-66CADA86B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2A781D95-0047-1110-85A8-1DDCAC174F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Content Placeholder 74">
            <a:extLst>
              <a:ext uri="{FF2B5EF4-FFF2-40B4-BE49-F238E27FC236}">
                <a16:creationId xmlns:a16="http://schemas.microsoft.com/office/drawing/2014/main" id="{1038B300-B034-6EA0-8049-0B411052243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D06F4E0C-2C28-FAD9-296F-56BB1C51A7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B233086-5E36-C613-57B0-3317CC46DDF5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D97B0A-54E1-6364-4485-0DB6C45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7EEF1-BF0B-F9BF-D871-22BEB1DB7A45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54E33B-9DF9-2E13-776E-5E42BFA20055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5AA00B08-68C6-1842-9CA6-05B1DD4271D7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CF4486-64E0-AB1D-A9CF-3CB76E441862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9">
                <a:extLst>
                  <a:ext uri="{FF2B5EF4-FFF2-40B4-BE49-F238E27FC236}">
                    <a16:creationId xmlns:a16="http://schemas.microsoft.com/office/drawing/2014/main" id="{6D709224-15B8-F563-842C-DA43EF175E5C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9F635AC6-75F9-F474-BC51-5BCA25E9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410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9BB9-B452-E5A6-D7B4-AAB5667E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9" y="239069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4346-A5D1-5738-0E14-B1F06D7B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4E84A-DF4C-EABE-8FCC-F2E9BE91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E5501-95B9-B56C-D646-DA54F9B2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3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7040EB-C61A-D204-2897-FC8E24A8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4AD873-AF1E-F2CB-0CC6-F86817BF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E2D374-1A43-76E2-D0A2-97B35318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234DC4-E5BF-B654-6E9E-08981E17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00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E030-9781-F470-8240-514A53B3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D56C2-5B50-8B11-814B-971F002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8561-8968-AD32-A467-9F3BE441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C4469-2101-E642-FB7C-B7692B26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1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85FD-1A47-4699-A477-615B6CE0B48B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17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A2C3-9804-4DAA-84A3-9AF734EAFE8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E3A6-6E5E-4D2F-89F2-CEFF8EBE2922}" type="datetime1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7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F42E-E53C-4651-9894-F57C68E54740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4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B4E-FB70-4092-9EA3-6C7F29B5EA17}" type="datetime1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537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BDA7-D518-4D0C-998C-22FA32FD851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730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4B4D-32B4-48A5-8B06-9E0D505FADF7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9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D2B78F2-9D63-C02D-2DB1-ED401B431124}"/>
              </a:ext>
            </a:extLst>
          </p:cNvPr>
          <p:cNvSpPr/>
          <p:nvPr userDrawn="1"/>
        </p:nvSpPr>
        <p:spPr>
          <a:xfrm>
            <a:off x="-1" y="0"/>
            <a:ext cx="12192000" cy="219919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BE080-E88B-738C-8A3D-CD02C8CD9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6" t="-11878" b="-1"/>
          <a:stretch/>
        </p:blipFill>
        <p:spPr>
          <a:xfrm>
            <a:off x="-1" y="6142304"/>
            <a:ext cx="12183325" cy="733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BE420-2FB6-0468-9882-A0B79F2DC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9475" y="100584"/>
            <a:ext cx="9912096" cy="932688"/>
          </a:xfrm>
        </p:spPr>
        <p:txBody>
          <a:bodyPr anchor="b"/>
          <a:lstStyle>
            <a:lvl1pPr>
              <a:defRPr sz="38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4D0A098-760E-7806-3FAC-54F28486D4B0}"/>
              </a:ext>
            </a:extLst>
          </p:cNvPr>
          <p:cNvSpPr/>
          <p:nvPr userDrawn="1"/>
        </p:nvSpPr>
        <p:spPr>
          <a:xfrm>
            <a:off x="-2716" y="-2540"/>
            <a:ext cx="1391988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1064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4 w 1039211"/>
              <a:gd name="connsiteY4" fmla="*/ 0 h 1044847"/>
              <a:gd name="connsiteX0" fmla="*/ 4881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4881 w 1039211"/>
              <a:gd name="connsiteY4" fmla="*/ 2540 h 1044847"/>
              <a:gd name="connsiteX0" fmla="*/ 2973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2973 w 1039211"/>
              <a:gd name="connsiteY4" fmla="*/ 0 h 1044847"/>
              <a:gd name="connsiteX0" fmla="*/ 16 w 1043887"/>
              <a:gd name="connsiteY0" fmla="*/ 0 h 1044847"/>
              <a:gd name="connsiteX1" fmla="*/ 1043887 w 1043887"/>
              <a:gd name="connsiteY1" fmla="*/ 0 h 1044847"/>
              <a:gd name="connsiteX2" fmla="*/ 789244 w 1043887"/>
              <a:gd name="connsiteY2" fmla="*/ 1044847 h 1044847"/>
              <a:gd name="connsiteX3" fmla="*/ 4676 w 1043887"/>
              <a:gd name="connsiteY3" fmla="*/ 1044847 h 1044847"/>
              <a:gd name="connsiteX4" fmla="*/ 16 w 1043887"/>
              <a:gd name="connsiteY4" fmla="*/ 0 h 1044847"/>
              <a:gd name="connsiteX0" fmla="*/ 1065 w 1039211"/>
              <a:gd name="connsiteY0" fmla="*/ 254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1065 w 1039211"/>
              <a:gd name="connsiteY4" fmla="*/ 2540 h 1044847"/>
              <a:gd name="connsiteX0" fmla="*/ 10607 w 1039211"/>
              <a:gd name="connsiteY0" fmla="*/ 0 h 1047387"/>
              <a:gd name="connsiteX1" fmla="*/ 1039211 w 1039211"/>
              <a:gd name="connsiteY1" fmla="*/ 2540 h 1047387"/>
              <a:gd name="connsiteX2" fmla="*/ 784568 w 1039211"/>
              <a:gd name="connsiteY2" fmla="*/ 1047387 h 1047387"/>
              <a:gd name="connsiteX3" fmla="*/ 0 w 1039211"/>
              <a:gd name="connsiteY3" fmla="*/ 1047387 h 1047387"/>
              <a:gd name="connsiteX4" fmla="*/ 10607 w 1039211"/>
              <a:gd name="connsiteY4" fmla="*/ 0 h 1047387"/>
              <a:gd name="connsiteX0" fmla="*/ 25 w 1041987"/>
              <a:gd name="connsiteY0" fmla="*/ 0 h 1047387"/>
              <a:gd name="connsiteX1" fmla="*/ 1041987 w 1041987"/>
              <a:gd name="connsiteY1" fmla="*/ 2540 h 1047387"/>
              <a:gd name="connsiteX2" fmla="*/ 787344 w 1041987"/>
              <a:gd name="connsiteY2" fmla="*/ 1047387 h 1047387"/>
              <a:gd name="connsiteX3" fmla="*/ 2776 w 1041987"/>
              <a:gd name="connsiteY3" fmla="*/ 1047387 h 1047387"/>
              <a:gd name="connsiteX4" fmla="*/ 25 w 1041987"/>
              <a:gd name="connsiteY4" fmla="*/ 0 h 1047387"/>
              <a:gd name="connsiteX0" fmla="*/ 10 w 1047697"/>
              <a:gd name="connsiteY0" fmla="*/ 0 h 1044847"/>
              <a:gd name="connsiteX1" fmla="*/ 1047697 w 1047697"/>
              <a:gd name="connsiteY1" fmla="*/ 0 h 1044847"/>
              <a:gd name="connsiteX2" fmla="*/ 793054 w 1047697"/>
              <a:gd name="connsiteY2" fmla="*/ 1044847 h 1044847"/>
              <a:gd name="connsiteX3" fmla="*/ 8486 w 1047697"/>
              <a:gd name="connsiteY3" fmla="*/ 1044847 h 1044847"/>
              <a:gd name="connsiteX4" fmla="*/ 10 w 1047697"/>
              <a:gd name="connsiteY4" fmla="*/ 0 h 1044847"/>
              <a:gd name="connsiteX0" fmla="*/ 13 w 1045792"/>
              <a:gd name="connsiteY0" fmla="*/ 0 h 1044847"/>
              <a:gd name="connsiteX1" fmla="*/ 1045792 w 1045792"/>
              <a:gd name="connsiteY1" fmla="*/ 0 h 1044847"/>
              <a:gd name="connsiteX2" fmla="*/ 791149 w 1045792"/>
              <a:gd name="connsiteY2" fmla="*/ 1044847 h 1044847"/>
              <a:gd name="connsiteX3" fmla="*/ 6581 w 1045792"/>
              <a:gd name="connsiteY3" fmla="*/ 1044847 h 1044847"/>
              <a:gd name="connsiteX4" fmla="*/ 13 w 1045792"/>
              <a:gd name="connsiteY4" fmla="*/ 0 h 1044847"/>
              <a:gd name="connsiteX0" fmla="*/ 25 w 1045804"/>
              <a:gd name="connsiteY0" fmla="*/ 0 h 1044847"/>
              <a:gd name="connsiteX1" fmla="*/ 1045804 w 1045804"/>
              <a:gd name="connsiteY1" fmla="*/ 0 h 1044847"/>
              <a:gd name="connsiteX2" fmla="*/ 791161 w 1045804"/>
              <a:gd name="connsiteY2" fmla="*/ 1044847 h 1044847"/>
              <a:gd name="connsiteX3" fmla="*/ 2776 w 1045804"/>
              <a:gd name="connsiteY3" fmla="*/ 1044847 h 1044847"/>
              <a:gd name="connsiteX4" fmla="*/ 25 w 1045804"/>
              <a:gd name="connsiteY4" fmla="*/ 0 h 1044847"/>
              <a:gd name="connsiteX0" fmla="*/ 53 w 1045832"/>
              <a:gd name="connsiteY0" fmla="*/ 0 h 1047387"/>
              <a:gd name="connsiteX1" fmla="*/ 1045832 w 1045832"/>
              <a:gd name="connsiteY1" fmla="*/ 0 h 1047387"/>
              <a:gd name="connsiteX2" fmla="*/ 791189 w 1045832"/>
              <a:gd name="connsiteY2" fmla="*/ 1044847 h 1047387"/>
              <a:gd name="connsiteX3" fmla="*/ 896 w 1045832"/>
              <a:gd name="connsiteY3" fmla="*/ 1047387 h 1047387"/>
              <a:gd name="connsiteX4" fmla="*/ 53 w 1045832"/>
              <a:gd name="connsiteY4" fmla="*/ 0 h 1047387"/>
              <a:gd name="connsiteX0" fmla="*/ 53 w 1045832"/>
              <a:gd name="connsiteY0" fmla="*/ 0 h 1044847"/>
              <a:gd name="connsiteX1" fmla="*/ 1045832 w 1045832"/>
              <a:gd name="connsiteY1" fmla="*/ 0 h 1044847"/>
              <a:gd name="connsiteX2" fmla="*/ 791189 w 1045832"/>
              <a:gd name="connsiteY2" fmla="*/ 1044847 h 1044847"/>
              <a:gd name="connsiteX3" fmla="*/ 896 w 1045832"/>
              <a:gd name="connsiteY3" fmla="*/ 1042307 h 1044847"/>
              <a:gd name="connsiteX4" fmla="*/ 53 w 1045832"/>
              <a:gd name="connsiteY4" fmla="*/ 0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832" h="1044847">
                <a:moveTo>
                  <a:pt x="53" y="0"/>
                </a:moveTo>
                <a:lnTo>
                  <a:pt x="1045832" y="0"/>
                </a:lnTo>
                <a:lnTo>
                  <a:pt x="791189" y="1044847"/>
                </a:lnTo>
                <a:lnTo>
                  <a:pt x="896" y="1042307"/>
                </a:lnTo>
                <a:cubicBezTo>
                  <a:pt x="1251" y="694025"/>
                  <a:pt x="-302" y="348282"/>
                  <a:pt x="53" y="0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800CCF-E167-16A9-3209-61F18A7AF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678227"/>
            <a:ext cx="9912096" cy="3451995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D1ACF-BEBC-462E-76A6-56B0C9B6E596}"/>
              </a:ext>
            </a:extLst>
          </p:cNvPr>
          <p:cNvSpPr/>
          <p:nvPr userDrawn="1"/>
        </p:nvSpPr>
        <p:spPr>
          <a:xfrm>
            <a:off x="-5257" y="942213"/>
            <a:ext cx="1049197" cy="100094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F90F01D8-9953-4CBB-872D-8DB979241085}"/>
              </a:ext>
            </a:extLst>
          </p:cNvPr>
          <p:cNvSpPr/>
          <p:nvPr userDrawn="1"/>
        </p:nvSpPr>
        <p:spPr>
          <a:xfrm>
            <a:off x="932977" y="-2540"/>
            <a:ext cx="458836" cy="1044847"/>
          </a:xfrm>
          <a:custGeom>
            <a:avLst/>
            <a:gdLst>
              <a:gd name="connsiteX0" fmla="*/ 0 w 1030514"/>
              <a:gd name="connsiteY0" fmla="*/ 0 h 1033272"/>
              <a:gd name="connsiteX1" fmla="*/ 1030514 w 1030514"/>
              <a:gd name="connsiteY1" fmla="*/ 0 h 1033272"/>
              <a:gd name="connsiteX2" fmla="*/ 1030514 w 1030514"/>
              <a:gd name="connsiteY2" fmla="*/ 1033272 h 1033272"/>
              <a:gd name="connsiteX3" fmla="*/ 0 w 1030514"/>
              <a:gd name="connsiteY3" fmla="*/ 1033272 h 1033272"/>
              <a:gd name="connsiteX4" fmla="*/ 0 w 1030514"/>
              <a:gd name="connsiteY4" fmla="*/ 0 h 1033272"/>
              <a:gd name="connsiteX0" fmla="*/ 0 w 1030514"/>
              <a:gd name="connsiteY0" fmla="*/ 0 h 1044847"/>
              <a:gd name="connsiteX1" fmla="*/ 1030514 w 1030514"/>
              <a:gd name="connsiteY1" fmla="*/ 0 h 1044847"/>
              <a:gd name="connsiteX2" fmla="*/ 775871 w 1030514"/>
              <a:gd name="connsiteY2" fmla="*/ 1044847 h 1044847"/>
              <a:gd name="connsiteX3" fmla="*/ 0 w 1030514"/>
              <a:gd name="connsiteY3" fmla="*/ 1033272 h 1044847"/>
              <a:gd name="connsiteX4" fmla="*/ 0 w 1030514"/>
              <a:gd name="connsiteY4" fmla="*/ 0 h 1044847"/>
              <a:gd name="connsiteX0" fmla="*/ 8697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8697 w 1039211"/>
              <a:gd name="connsiteY4" fmla="*/ 0 h 1044847"/>
              <a:gd name="connsiteX0" fmla="*/ 568759 w 1039211"/>
              <a:gd name="connsiteY0" fmla="*/ 0 h 1044847"/>
              <a:gd name="connsiteX1" fmla="*/ 1039211 w 1039211"/>
              <a:gd name="connsiteY1" fmla="*/ 0 h 1044847"/>
              <a:gd name="connsiteX2" fmla="*/ 784568 w 1039211"/>
              <a:gd name="connsiteY2" fmla="*/ 1044847 h 1044847"/>
              <a:gd name="connsiteX3" fmla="*/ 0 w 1039211"/>
              <a:gd name="connsiteY3" fmla="*/ 1044847 h 1044847"/>
              <a:gd name="connsiteX4" fmla="*/ 568759 w 1039211"/>
              <a:gd name="connsiteY4" fmla="*/ 0 h 1044847"/>
              <a:gd name="connsiteX0" fmla="*/ 128177 w 598629"/>
              <a:gd name="connsiteY0" fmla="*/ 0 h 1054786"/>
              <a:gd name="connsiteX1" fmla="*/ 598629 w 598629"/>
              <a:gd name="connsiteY1" fmla="*/ 0 h 1054786"/>
              <a:gd name="connsiteX2" fmla="*/ 343986 w 598629"/>
              <a:gd name="connsiteY2" fmla="*/ 1044847 h 1054786"/>
              <a:gd name="connsiteX3" fmla="*/ 0 w 598629"/>
              <a:gd name="connsiteY3" fmla="*/ 1054786 h 1054786"/>
              <a:gd name="connsiteX4" fmla="*/ 128177 w 598629"/>
              <a:gd name="connsiteY4" fmla="*/ 0 h 1054786"/>
              <a:gd name="connsiteX0" fmla="*/ 344735 w 598629"/>
              <a:gd name="connsiteY0" fmla="*/ 0 h 1064725"/>
              <a:gd name="connsiteX1" fmla="*/ 598629 w 598629"/>
              <a:gd name="connsiteY1" fmla="*/ 9939 h 1064725"/>
              <a:gd name="connsiteX2" fmla="*/ 343986 w 598629"/>
              <a:gd name="connsiteY2" fmla="*/ 1054786 h 1064725"/>
              <a:gd name="connsiteX3" fmla="*/ 0 w 598629"/>
              <a:gd name="connsiteY3" fmla="*/ 1064725 h 1064725"/>
              <a:gd name="connsiteX4" fmla="*/ 344735 w 598629"/>
              <a:gd name="connsiteY4" fmla="*/ 0 h 1064725"/>
              <a:gd name="connsiteX0" fmla="*/ 202852 w 456746"/>
              <a:gd name="connsiteY0" fmla="*/ 0 h 1054786"/>
              <a:gd name="connsiteX1" fmla="*/ 456746 w 456746"/>
              <a:gd name="connsiteY1" fmla="*/ 9939 h 1054786"/>
              <a:gd name="connsiteX2" fmla="*/ 202103 w 456746"/>
              <a:gd name="connsiteY2" fmla="*/ 1054786 h 1054786"/>
              <a:gd name="connsiteX3" fmla="*/ 0 w 456746"/>
              <a:gd name="connsiteY3" fmla="*/ 1054786 h 1054786"/>
              <a:gd name="connsiteX4" fmla="*/ 202852 w 456746"/>
              <a:gd name="connsiteY4" fmla="*/ 0 h 1054786"/>
              <a:gd name="connsiteX0" fmla="*/ 314864 w 456746"/>
              <a:gd name="connsiteY0" fmla="*/ 19878 h 1044847"/>
              <a:gd name="connsiteX1" fmla="*/ 456746 w 456746"/>
              <a:gd name="connsiteY1" fmla="*/ 0 h 1044847"/>
              <a:gd name="connsiteX2" fmla="*/ 202103 w 456746"/>
              <a:gd name="connsiteY2" fmla="*/ 1044847 h 1044847"/>
              <a:gd name="connsiteX3" fmla="*/ 0 w 456746"/>
              <a:gd name="connsiteY3" fmla="*/ 1044847 h 1044847"/>
              <a:gd name="connsiteX4" fmla="*/ 314864 w 456746"/>
              <a:gd name="connsiteY4" fmla="*/ 19878 h 1044847"/>
              <a:gd name="connsiteX0" fmla="*/ 202852 w 344734"/>
              <a:gd name="connsiteY0" fmla="*/ 19878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02852 w 344734"/>
              <a:gd name="connsiteY4" fmla="*/ 19878 h 1044847"/>
              <a:gd name="connsiteX0" fmla="*/ 195385 w 344734"/>
              <a:gd name="connsiteY0" fmla="*/ 9939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5385 w 344734"/>
              <a:gd name="connsiteY4" fmla="*/ 9939 h 1044847"/>
              <a:gd name="connsiteX0" fmla="*/ 193954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193954 w 344734"/>
              <a:gd name="connsiteY4" fmla="*/ 414 h 1044847"/>
              <a:gd name="connsiteX0" fmla="*/ 239755 w 344734"/>
              <a:gd name="connsiteY0" fmla="*/ 414 h 1044847"/>
              <a:gd name="connsiteX1" fmla="*/ 344734 w 344734"/>
              <a:gd name="connsiteY1" fmla="*/ 0 h 1044847"/>
              <a:gd name="connsiteX2" fmla="*/ 90091 w 344734"/>
              <a:gd name="connsiteY2" fmla="*/ 1044847 h 1044847"/>
              <a:gd name="connsiteX3" fmla="*/ 0 w 344734"/>
              <a:gd name="connsiteY3" fmla="*/ 1044847 h 1044847"/>
              <a:gd name="connsiteX4" fmla="*/ 239755 w 344734"/>
              <a:gd name="connsiteY4" fmla="*/ 414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34" h="1044847">
                <a:moveTo>
                  <a:pt x="239755" y="414"/>
                </a:moveTo>
                <a:lnTo>
                  <a:pt x="344734" y="0"/>
                </a:lnTo>
                <a:lnTo>
                  <a:pt x="90091" y="1044847"/>
                </a:lnTo>
                <a:lnTo>
                  <a:pt x="0" y="1044847"/>
                </a:lnTo>
                <a:lnTo>
                  <a:pt x="239755" y="414"/>
                </a:lnTo>
                <a:close/>
              </a:path>
            </a:pathLst>
          </a:cu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5DEC847-5A93-C61C-C1CA-FC8865DDFC0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8610600" y="6356349"/>
            <a:ext cx="2743200" cy="438912"/>
          </a:xfrm>
        </p:spPr>
        <p:txBody>
          <a:bodyPr/>
          <a:lstStyle>
            <a:lvl1pPr>
              <a:defRPr sz="1800" b="1" i="1">
                <a:solidFill>
                  <a:srgbClr val="182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463432-B026-41BD-9D7B-9B4A284E9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27EBF49B-85D0-CE55-81B4-260A82FE0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0816" y="6360274"/>
            <a:ext cx="4400550" cy="437668"/>
          </a:xfrm>
        </p:spPr>
        <p:txBody>
          <a:bodyPr>
            <a:normAutofit/>
          </a:bodyPr>
          <a:lstStyle>
            <a:lvl1pPr marL="0" indent="0">
              <a:buNone/>
              <a:defRPr lang="en-US" sz="1800" b="1" i="1" kern="1200" dirty="0">
                <a:solidFill>
                  <a:srgbClr val="182C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84C4ABF2-C1B6-B862-2256-E6B1888E05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491490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B4F9C2FE-9B7F-D716-7B88-72961BE78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91490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73AF53A8-4716-6B28-61B9-6AB6A7DB3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491490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8019FB18-2EAE-B22F-1D7D-30DF35D839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491490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16CA9B04-1891-A3AC-6935-F889514BC4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91490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2A7BBD2A-E1BF-DAC9-2A0C-BDA6CC1E1B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91490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B91ABDD6-A2B5-28B5-B2E0-FC35501AC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91490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F9F35A5-DD63-0AF0-4550-A3DD01845F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91490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18D5FD0-A686-17BB-5C0F-B8FBCDF95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91490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C5E13504-FC96-095D-907F-91D2D4560B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91490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CC8DD6D-F645-60FE-1C40-0FE587C81F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491490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B6E53F2-D9A2-E627-F9F7-B2F436664A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491490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23DEA76F-6E28-B7D0-2996-148B3ECB07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44450" y="-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977B200-D161-9DCA-CB07-0F1A81CF02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44450" y="-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480D39D7-F877-D114-5824-0677155D7C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44450" y="-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39E033B4-E5B0-7F87-7AFB-94F23AE533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4450" y="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CDBCE588-8F48-C98C-19FB-908FF38D93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44450" y="914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620059DB-6931-2FA3-D751-685EFC590E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744450" y="1828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535F958A-A8FA-3629-D206-96D59F81B52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44450" y="2743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ED21377-10C3-BBEA-F010-5BD9E42301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744450" y="36576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F36CF365-4509-1705-B130-8175319479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744450" y="45720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B6202EA6-CB56-839C-F638-8C586584D0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744450" y="54864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EACB25AB-5458-C1A1-038F-F9D9A65B96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44450" y="64008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9E145815-8D96-C588-7409-91399687A8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744450" y="7315200"/>
            <a:ext cx="3905250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Content Placeholder 74">
            <a:extLst>
              <a:ext uri="{FF2B5EF4-FFF2-40B4-BE49-F238E27FC236}">
                <a16:creationId xmlns:a16="http://schemas.microsoft.com/office/drawing/2014/main" id="{414849BE-4555-23DA-3016-4F605DC085F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-361950" y="7715250"/>
            <a:ext cx="33147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" name="Content Placeholder 76">
            <a:extLst>
              <a:ext uri="{FF2B5EF4-FFF2-40B4-BE49-F238E27FC236}">
                <a16:creationId xmlns:a16="http://schemas.microsoft.com/office/drawing/2014/main" id="{B7552231-D89C-1315-68DE-FD9A3B6F46E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333750" y="7715250"/>
            <a:ext cx="390525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Content Placeholder 78">
            <a:extLst>
              <a:ext uri="{FF2B5EF4-FFF2-40B4-BE49-F238E27FC236}">
                <a16:creationId xmlns:a16="http://schemas.microsoft.com/office/drawing/2014/main" id="{4147DFAB-04EB-EAC6-3F6A-DA8FEE4710FF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077200" y="7715250"/>
            <a:ext cx="39052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377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9EC3-589F-472B-87BD-3E79F3E3EE4C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75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3C9-674E-46F1-8387-17C6B329F6F5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9BB9-B452-E5A6-D7B4-AAB5667E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9" y="239069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D4346-A5D1-5738-0E14-B1F06D7B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4E84A-DF4C-EABE-8FCC-F2E9BE91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E5501-95B9-B56C-D646-DA54F9B2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7040EB-C61A-D204-2897-FC8E24A8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4AD873-AF1E-F2CB-0CC6-F86817BF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E2D374-1A43-76E2-D0A2-97B35318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234DC4-E5BF-B654-6E9E-08981E17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7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712" r:id="rId3"/>
    <p:sldLayoutId id="2147483710" r:id="rId4"/>
    <p:sldLayoutId id="2147483711" r:id="rId5"/>
    <p:sldLayoutId id="2147483692" r:id="rId6"/>
    <p:sldLayoutId id="2147483691" r:id="rId7"/>
    <p:sldLayoutId id="2147483690" r:id="rId8"/>
    <p:sldLayoutId id="2147483674" r:id="rId9"/>
    <p:sldLayoutId id="214748368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0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DD2-C9E8-4A3B-97BD-62F5614C17E2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3432-B026-41BD-9D7B-9B4A284E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8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image" Target="../media/image27.sv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sv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11.sv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hyperlink" Target="https://finred.usalearning.gov/Consumer-Protections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hyperlink" Target="https://finred.usalearning.gov/eNews-subscriber" TargetMode="Externa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hyperlink" Target="https://installations.militaryonesource.mil/" TargetMode="Externa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hyperlink" Target="https://finred.usalearning.gov/pfcMap" TargetMode="Externa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DoDFINRED" TargetMode="External"/><Relationship Id="rId13" Type="http://schemas.openxmlformats.org/officeDocument/2006/relationships/image" Target="../media/image51.png"/><Relationship Id="rId3" Type="http://schemas.openxmlformats.org/officeDocument/2006/relationships/hyperlink" Target="https://finred.usalearning.gov/" TargetMode="External"/><Relationship Id="rId7" Type="http://schemas.openxmlformats.org/officeDocument/2006/relationships/hyperlink" Target="https://www.instagram.com/DoDFINRED" TargetMode="External"/><Relationship Id="rId12" Type="http://schemas.openxmlformats.org/officeDocument/2006/relationships/image" Target="../media/image50.png"/><Relationship Id="rId17" Type="http://schemas.openxmlformats.org/officeDocument/2006/relationships/image" Target="../media/image46.png"/><Relationship Id="rId2" Type="http://schemas.openxmlformats.org/officeDocument/2006/relationships/image" Target="../media/image5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x.com/DoDFINRED" TargetMode="External"/><Relationship Id="rId11" Type="http://schemas.openxmlformats.org/officeDocument/2006/relationships/image" Target="../media/image49.png"/><Relationship Id="rId5" Type="http://schemas.openxmlformats.org/officeDocument/2006/relationships/hyperlink" Target="https://www.facebook.com/DoDFINRED" TargetMode="Externa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hyperlink" Target="https://www.linkedin.com/company/DoDFINRED" TargetMode="External"/><Relationship Id="rId9" Type="http://schemas.openxmlformats.org/officeDocument/2006/relationships/hyperlink" Target="https://www.milspousemoneymission.org/" TargetMode="External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8670-D3F2-A151-4B18-22B03F951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0500" y="3149601"/>
            <a:ext cx="3784092" cy="2175434"/>
          </a:xfrm>
        </p:spPr>
        <p:txBody>
          <a:bodyPr>
            <a:normAutofit/>
          </a:bodyPr>
          <a:lstStyle/>
          <a:p>
            <a:r>
              <a:rPr lang="en-US" dirty="0"/>
              <a:t>Blended Retirement System (BRS)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19083-3D70-131A-50E8-DB8D747CC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5946873"/>
            <a:ext cx="3735827" cy="85266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21207A-ADDB-4878-FA9A-34163ADBD1E3}"/>
              </a:ext>
            </a:extLst>
          </p:cNvPr>
          <p:cNvSpPr txBox="1">
            <a:spLocks/>
          </p:cNvSpPr>
          <p:nvPr/>
        </p:nvSpPr>
        <p:spPr>
          <a:xfrm>
            <a:off x="70348" y="6600906"/>
            <a:ext cx="1146165" cy="48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223740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16C2D-793B-AD53-4E9E-51F897B3C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922793-05DA-0D06-A584-B47F754B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3837" y="1512951"/>
            <a:ext cx="9921240" cy="5244465"/>
          </a:xfrm>
          <a:prstGeom prst="rect">
            <a:avLst/>
          </a:prstGeom>
          <a:noFill/>
          <a:ln w="76200" cmpd="dbl">
            <a:solidFill>
              <a:srgbClr val="79A24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93ADF-3240-B562-88DC-9DD9D923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Play Video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86847-5E27-7A82-5972-33B4B036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E6408-6381-D27E-17B1-271B0729D1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498600"/>
            <a:ext cx="9924325" cy="4742688"/>
          </a:xfrm>
          <a:noFill/>
          <a:ln w="76200" cmpd="dbl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Thrift Savings Plan Basics</a:t>
            </a:r>
          </a:p>
        </p:txBody>
      </p:sp>
      <p:pic>
        <p:nvPicPr>
          <p:cNvPr id="30" name="Content Placeholder 30">
            <a:extLst>
              <a:ext uri="{FF2B5EF4-FFF2-40B4-BE49-F238E27FC236}">
                <a16:creationId xmlns:a16="http://schemas.microsoft.com/office/drawing/2014/main" id="{4F327EAD-5552-6E61-17FC-3549E4EF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56582" y="106963"/>
            <a:ext cx="914400" cy="914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FC2D11-1683-019C-C9AE-FB5C1D5F19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87010" y="4682296"/>
            <a:ext cx="4021019" cy="2024320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/>
              <a:t>Key Concepts:</a:t>
            </a:r>
          </a:p>
          <a:p>
            <a:pPr marL="457200"/>
            <a:r>
              <a:rPr lang="en-US" sz="3100" dirty="0"/>
              <a:t>Overview</a:t>
            </a:r>
          </a:p>
          <a:p>
            <a:pPr marL="457200"/>
            <a:r>
              <a:rPr lang="en-US" sz="3100" dirty="0"/>
              <a:t>Contribution guidelines</a:t>
            </a:r>
          </a:p>
          <a:p>
            <a:pPr marL="457200"/>
            <a:r>
              <a:rPr lang="en-US" sz="3100" dirty="0"/>
              <a:t>Account management</a:t>
            </a:r>
          </a:p>
          <a:p>
            <a:endParaRPr lang="en-US" dirty="0"/>
          </a:p>
        </p:txBody>
      </p:sp>
      <p:pic>
        <p:nvPicPr>
          <p:cNvPr id="7" name="Graphic 6" descr="Chevron arrows with solid fill">
            <a:extLst>
              <a:ext uri="{FF2B5EF4-FFF2-40B4-BE49-F238E27FC236}">
                <a16:creationId xmlns:a16="http://schemas.microsoft.com/office/drawing/2014/main" id="{743FE47A-89AC-E197-E3BE-B9A029D6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61558" y="5088555"/>
            <a:ext cx="457200" cy="457200"/>
          </a:xfrm>
          <a:prstGeom prst="rect">
            <a:avLst/>
          </a:prstGeom>
        </p:spPr>
      </p:pic>
      <p:pic>
        <p:nvPicPr>
          <p:cNvPr id="9" name="Graphic 8" descr="Chevron arrows with solid fill">
            <a:extLst>
              <a:ext uri="{FF2B5EF4-FFF2-40B4-BE49-F238E27FC236}">
                <a16:creationId xmlns:a16="http://schemas.microsoft.com/office/drawing/2014/main" id="{FAE4339F-F111-847D-48D1-26E2F88E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61558" y="5529753"/>
            <a:ext cx="457200" cy="457200"/>
          </a:xfrm>
          <a:prstGeom prst="rect">
            <a:avLst/>
          </a:prstGeom>
        </p:spPr>
      </p:pic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F7A3F839-54FE-3C15-2175-52AB686A5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61558" y="597920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3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983CA-CD27-4997-CAE3-D11276FAB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83A1FDC-758E-A677-9A03-34A53873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7876" y="1044848"/>
            <a:ext cx="7793373" cy="5809864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0D0BEC-D590-70F9-435C-2329AE057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637" y="944753"/>
            <a:ext cx="3262965" cy="5842086"/>
            <a:chOff x="1222407" y="944753"/>
            <a:chExt cx="3262965" cy="58420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62F0141-7DDC-BE19-E4D6-4D05BFA1C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" r="3506"/>
            <a:stretch/>
          </p:blipFill>
          <p:spPr>
            <a:xfrm>
              <a:off x="1580644" y="1163637"/>
              <a:ext cx="2554898" cy="5410113"/>
            </a:xfrm>
            <a:prstGeom prst="rect">
              <a:avLst/>
            </a:prstGeom>
          </p:spPr>
        </p:pic>
        <p:pic>
          <p:nvPicPr>
            <p:cNvPr id="30" name="Picture 29" descr="A picture containing text, monitor&#10;&#10;AI-generated content may be incorrect.">
              <a:extLst>
                <a:ext uri="{FF2B5EF4-FFF2-40B4-BE49-F238E27FC236}">
                  <a16:creationId xmlns:a16="http://schemas.microsoft.com/office/drawing/2014/main" id="{061DE106-CABB-FA8C-08BC-58E49700E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407" y="944753"/>
              <a:ext cx="3262965" cy="58420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11CCD8-B39A-167E-0378-614449A8D6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76" y="100584"/>
            <a:ext cx="10220248" cy="932688"/>
          </a:xfrm>
        </p:spPr>
        <p:txBody>
          <a:bodyPr/>
          <a:lstStyle/>
          <a:p>
            <a:pPr algn="ctr"/>
            <a:r>
              <a:rPr lang="en-US" dirty="0"/>
              <a:t>TSP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D5D00-2BE2-AE8A-EB35-3EA5A45A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3E35DC-92D9-FA5B-C727-20C7609C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A287682-26BC-08BB-A25F-0FE89920889E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0D4622-878C-57B0-0E88-61ED707EF882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19">
                <a:extLst>
                  <a:ext uri="{FF2B5EF4-FFF2-40B4-BE49-F238E27FC236}">
                    <a16:creationId xmlns:a16="http://schemas.microsoft.com/office/drawing/2014/main" id="{17D15BDA-49CF-FDFE-C9DE-98F159FBC2C1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D0C7FC6-14E7-7A97-8303-B029C0B01B67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19">
                <a:extLst>
                  <a:ext uri="{FF2B5EF4-FFF2-40B4-BE49-F238E27FC236}">
                    <a16:creationId xmlns:a16="http://schemas.microsoft.com/office/drawing/2014/main" id="{AC9D313E-CBC9-DCC1-4C5A-FC7400A3B45F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05B6A90A-2262-2F3B-A1A3-2AB16DF0E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600EFD0-08CA-ED03-4256-8C3D60806092}"/>
              </a:ext>
            </a:extLst>
          </p:cNvPr>
          <p:cNvSpPr txBox="1">
            <a:spLocks/>
          </p:cNvSpPr>
          <p:nvPr/>
        </p:nvSpPr>
        <p:spPr>
          <a:xfrm>
            <a:off x="10706436" y="4891109"/>
            <a:ext cx="146385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TSP Contribution Calculator</a:t>
            </a:r>
          </a:p>
        </p:txBody>
      </p:sp>
      <p:pic>
        <p:nvPicPr>
          <p:cNvPr id="63" name="Picture 62" descr="QR Code for TSP Contribution Calculator">
            <a:extLst>
              <a:ext uri="{FF2B5EF4-FFF2-40B4-BE49-F238E27FC236}">
                <a16:creationId xmlns:a16="http://schemas.microsoft.com/office/drawing/2014/main" id="{2B1230B3-FA2B-E99F-D5F5-71109F75D6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725" y="5693637"/>
            <a:ext cx="1097280" cy="109728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D8833-4EFC-2CC5-4CD9-203C635C9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0"/>
          </p:nvPr>
        </p:nvPicPr>
        <p:blipFill>
          <a:blip r:embed="rId7"/>
          <a:stretch>
            <a:fillRect/>
          </a:stretch>
        </p:blipFill>
        <p:spPr>
          <a:xfrm>
            <a:off x="4824582" y="5108357"/>
            <a:ext cx="731520" cy="731520"/>
          </a:xfrm>
        </p:spPr>
      </p:pic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B6BFFB7-FF35-32DC-5442-0AC4C3B622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95471" y="1601139"/>
            <a:ext cx="5490029" cy="512830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Retirement savings plan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Offers Traditional and Roth accounts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Contribution guidelines:</a:t>
            </a:r>
          </a:p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Elections made through your pay system</a:t>
            </a:r>
          </a:p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Contribute from basic, incentive, special and/or bonus pays (1-100%)</a:t>
            </a:r>
          </a:p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 IRS annual contribution limits</a:t>
            </a:r>
          </a:p>
          <a:p>
            <a:pPr>
              <a:spcBef>
                <a:spcPts val="500"/>
              </a:spcBef>
              <a:spcAft>
                <a:spcPts val="18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Fund selection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TSP contribution calculator</a:t>
            </a:r>
          </a:p>
        </p:txBody>
      </p:sp>
      <p:pic>
        <p:nvPicPr>
          <p:cNvPr id="50" name="Content Placeholder 52">
            <a:extLst>
              <a:ext uri="{FF2B5EF4-FFF2-40B4-BE49-F238E27FC236}">
                <a16:creationId xmlns:a16="http://schemas.microsoft.com/office/drawing/2014/main" id="{01851CF9-4BFC-69A8-9C96-1D603289A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16022" y="2825804"/>
            <a:ext cx="548640" cy="595867"/>
          </a:xfrm>
          <a:prstGeom prst="rect">
            <a:avLst/>
          </a:prstGeom>
        </p:spPr>
      </p:pic>
      <p:pic>
        <p:nvPicPr>
          <p:cNvPr id="56" name="Content Placeholder 50">
            <a:extLst>
              <a:ext uri="{FF2B5EF4-FFF2-40B4-BE49-F238E27FC236}">
                <a16:creationId xmlns:a16="http://schemas.microsoft.com/office/drawing/2014/main" id="{6BC4B0E7-4167-6B72-C7BC-C94970F8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022" y="2150340"/>
            <a:ext cx="548640" cy="595867"/>
          </a:xfrm>
          <a:prstGeom prst="rect">
            <a:avLst/>
          </a:prstGeom>
        </p:spPr>
      </p:pic>
      <p:pic>
        <p:nvPicPr>
          <p:cNvPr id="57" name="Content Placeholder 41">
            <a:extLst>
              <a:ext uri="{FF2B5EF4-FFF2-40B4-BE49-F238E27FC236}">
                <a16:creationId xmlns:a16="http://schemas.microsoft.com/office/drawing/2014/main" id="{65EFA869-4FED-1A5A-8B40-450C8B703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022" y="1464182"/>
            <a:ext cx="548640" cy="595867"/>
          </a:xfrm>
          <a:prstGeom prst="rect">
            <a:avLst/>
          </a:prstGeom>
        </p:spPr>
      </p:pic>
      <p:pic>
        <p:nvPicPr>
          <p:cNvPr id="64" name="Graphic 63" descr="Chevron arrows with solid fill">
            <a:extLst>
              <a:ext uri="{FF2B5EF4-FFF2-40B4-BE49-F238E27FC236}">
                <a16:creationId xmlns:a16="http://schemas.microsoft.com/office/drawing/2014/main" id="{E44A528D-D9A9-2B26-4FBB-212603ADE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822137" y="4717842"/>
            <a:ext cx="365760" cy="397245"/>
          </a:xfrm>
          <a:prstGeom prst="rect">
            <a:avLst/>
          </a:prstGeom>
        </p:spPr>
      </p:pic>
      <p:pic>
        <p:nvPicPr>
          <p:cNvPr id="65" name="Content Placeholder 46">
            <a:extLst>
              <a:ext uri="{FF2B5EF4-FFF2-40B4-BE49-F238E27FC236}">
                <a16:creationId xmlns:a16="http://schemas.microsoft.com/office/drawing/2014/main" id="{8AA55037-5642-7EC9-108A-A0BA7FEEC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916022" y="5781152"/>
            <a:ext cx="548640" cy="595867"/>
          </a:xfrm>
          <a:prstGeom prst="rect">
            <a:avLst/>
          </a:prstGeom>
        </p:spPr>
      </p:pic>
      <p:pic>
        <p:nvPicPr>
          <p:cNvPr id="67" name="Graphic 66" descr="Chevron arrows with solid fill">
            <a:extLst>
              <a:ext uri="{FF2B5EF4-FFF2-40B4-BE49-F238E27FC236}">
                <a16:creationId xmlns:a16="http://schemas.microsoft.com/office/drawing/2014/main" id="{3A5DF4DD-607D-EBEF-C2A1-4854B24FE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822137" y="3925850"/>
            <a:ext cx="365760" cy="397245"/>
          </a:xfrm>
          <a:prstGeom prst="rect">
            <a:avLst/>
          </a:prstGeom>
        </p:spPr>
      </p:pic>
      <p:pic>
        <p:nvPicPr>
          <p:cNvPr id="68" name="Graphic 67" descr="Chevron arrows with solid fill">
            <a:extLst>
              <a:ext uri="{FF2B5EF4-FFF2-40B4-BE49-F238E27FC236}">
                <a16:creationId xmlns:a16="http://schemas.microsoft.com/office/drawing/2014/main" id="{62D3D0D9-31B2-3F97-63A0-8CAD91B3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822137" y="3383836"/>
            <a:ext cx="365760" cy="3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9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F7E96-C454-3EA3-C967-E6DB5B9D2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6D57-FCEB-D334-3985-5630DA46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Knowledge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E43CE-0115-9168-B609-427853BE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12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53C-A6B7-2156-2EDD-09AEC02566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50800" cmpd="dbl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Where do you make changes to your TSP contribution elections?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871C62-A9F4-D5C3-752C-90433F9C84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3838" y="5330952"/>
            <a:ext cx="9918210" cy="1152144"/>
          </a:xfrm>
          <a:solidFill>
            <a:srgbClr val="0835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Service payroll system</a:t>
            </a:r>
          </a:p>
        </p:txBody>
      </p:sp>
      <p:pic>
        <p:nvPicPr>
          <p:cNvPr id="54" name="Content Placeholder 30">
            <a:extLst>
              <a:ext uri="{FF2B5EF4-FFF2-40B4-BE49-F238E27FC236}">
                <a16:creationId xmlns:a16="http://schemas.microsoft.com/office/drawing/2014/main" id="{A958235A-01F8-9663-0107-F1D7EC43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3347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7A90E1-C336-BB19-89C9-8FFC5ABB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7DC9-B8B4-09FE-82D8-A39E54B1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Knowledge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ADD46-A50C-8230-0CD1-C0615B2F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13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52220-5D50-09F4-03D1-ECA582119E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50800" cmpd="dbl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What is </a:t>
            </a:r>
            <a:r>
              <a:rPr lang="en-US" sz="3600" b="1"/>
              <a:t>a Service </a:t>
            </a:r>
            <a:r>
              <a:rPr lang="en-US" sz="3600" b="1" dirty="0"/>
              <a:t>member’s default contribution rate and what age-appropriate, professionally managed fund does it go into?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779E8D8-CDA0-74D8-453B-06693DD5D2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3838" y="5330952"/>
            <a:ext cx="9918210" cy="1152144"/>
          </a:xfrm>
          <a:solidFill>
            <a:srgbClr val="0835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Default rate: 5%; Fund</a:t>
            </a:r>
            <a:r>
              <a:rPr lang="en-US" b="1">
                <a:solidFill>
                  <a:schemeClr val="bg1"/>
                </a:solidFill>
              </a:rPr>
              <a:t>: Lifecycle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4" name="Content Placeholder 30">
            <a:extLst>
              <a:ext uri="{FF2B5EF4-FFF2-40B4-BE49-F238E27FC236}">
                <a16:creationId xmlns:a16="http://schemas.microsoft.com/office/drawing/2014/main" id="{EAB126FB-1262-406D-BF6F-E01A457F6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3347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F82A4-4632-FC5A-5729-74B165208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EA6C-1341-7DE5-5FA0-722C942B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1B0C3-2661-5A3A-F331-B0DE9C45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14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FB4C9-A16F-F006-F3EE-3E49CF6442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76200" cmpd="thinThick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What would motivate </a:t>
            </a:r>
            <a:r>
              <a:rPr lang="en-US" sz="3600" b="1"/>
              <a:t>you to start </a:t>
            </a:r>
            <a:r>
              <a:rPr lang="en-US" sz="3600" b="1" dirty="0"/>
              <a:t>saving today – even if retirement feels far off?</a:t>
            </a:r>
          </a:p>
        </p:txBody>
      </p:sp>
      <p:pic>
        <p:nvPicPr>
          <p:cNvPr id="57" name="Content Placeholder 30" descr="Chat bubble outline">
            <a:extLst>
              <a:ext uri="{FF2B5EF4-FFF2-40B4-BE49-F238E27FC236}">
                <a16:creationId xmlns:a16="http://schemas.microsoft.com/office/drawing/2014/main" id="{3BC6F540-9741-9D40-F694-C2D72BB9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915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7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A20F3-995F-BD6F-12C5-0C8D0668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75EED98-61D9-CCF8-7792-B6300EC2F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" y="0"/>
            <a:ext cx="51816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D447032-7B39-D5C8-3E0B-2A26A623F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249" y="-2260"/>
            <a:ext cx="6445381" cy="686026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A6EE7C8-4ABF-9517-191D-E71E764C3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9800" y="1409121"/>
            <a:ext cx="7442200" cy="5446339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E46E0-DF55-65F5-F02B-A3409D75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43" y="100584"/>
            <a:ext cx="6136114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Savings and Pay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70ABA-5EB4-AC16-F831-C86BE00E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B21E5-EEFF-C786-30D7-AA670FB601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5105" y="1555726"/>
            <a:ext cx="5739957" cy="515257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200" dirty="0"/>
              <a:t>Start early and contribute consistently to maximize potential earnings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Compound interest</a:t>
            </a:r>
          </a:p>
          <a:p>
            <a:pPr lvl="1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Accelerates your savings growth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200" dirty="0"/>
              <a:t>Maximize Service </a:t>
            </a:r>
            <a:r>
              <a:rPr lang="en-US" sz="2200"/>
              <a:t>Matching Contributions</a:t>
            </a:r>
            <a:endParaRPr lang="en-US" sz="22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422C11-19DB-2E5F-2340-DB1AFC813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B6C81A-A008-4F95-843F-4B032BE10119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4C3D4F-30FE-2864-8124-76B5E95853F2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19">
                <a:extLst>
                  <a:ext uri="{FF2B5EF4-FFF2-40B4-BE49-F238E27FC236}">
                    <a16:creationId xmlns:a16="http://schemas.microsoft.com/office/drawing/2014/main" id="{5A53B899-AA5F-AD35-DDF6-1BA8C96F3890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21157D8-5018-D763-7510-B3D639C3E587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19">
                <a:extLst>
                  <a:ext uri="{FF2B5EF4-FFF2-40B4-BE49-F238E27FC236}">
                    <a16:creationId xmlns:a16="http://schemas.microsoft.com/office/drawing/2014/main" id="{5266F020-C681-697B-1A9D-C942957CEE75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5C3B314B-8055-46F7-D6C0-5FAB86F9A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pic>
        <p:nvPicPr>
          <p:cNvPr id="45" name="Content Placeholder 44">
            <a:extLst>
              <a:ext uri="{FF2B5EF4-FFF2-40B4-BE49-F238E27FC236}">
                <a16:creationId xmlns:a16="http://schemas.microsoft.com/office/drawing/2014/main" id="{C2AA7717-56E8-7CF1-E8E0-9B6DEDCF5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9882" y="4974092"/>
            <a:ext cx="731520" cy="731520"/>
          </a:xfr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id="{279D669D-117E-BABE-6F34-32E72D40B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09882" y="2640580"/>
            <a:ext cx="731520" cy="731520"/>
          </a:xfrm>
        </p:spPr>
      </p:pic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ACF69F4A-05A7-F604-4B69-9D268BDD6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0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9882" y="3614020"/>
            <a:ext cx="731520" cy="731520"/>
          </a:xfrm>
        </p:spPr>
      </p:pic>
      <p:pic>
        <p:nvPicPr>
          <p:cNvPr id="29" name="Graphic 28" descr="Chevron arrows with solid fill">
            <a:extLst>
              <a:ext uri="{FF2B5EF4-FFF2-40B4-BE49-F238E27FC236}">
                <a16:creationId xmlns:a16="http://schemas.microsoft.com/office/drawing/2014/main" id="{A7099176-B375-1979-D034-6B15EE5B8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449777" y="439287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3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F51786-CD2B-4569-723B-16CB537E5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D922-A6A6-9388-2892-DA42E818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FB36B-E1E8-F6F6-FDC8-8A5658EF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16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DD60E-9C1F-4B65-EA24-E2FA4FC1DD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76200" cmpd="thinThick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Why is it important to actively manage your TSP account, instead of simply setting it up and leaving it alone?</a:t>
            </a:r>
          </a:p>
        </p:txBody>
      </p:sp>
      <p:pic>
        <p:nvPicPr>
          <p:cNvPr id="57" name="Content Placeholder 30" descr="Chat bubble outline">
            <a:extLst>
              <a:ext uri="{FF2B5EF4-FFF2-40B4-BE49-F238E27FC236}">
                <a16:creationId xmlns:a16="http://schemas.microsoft.com/office/drawing/2014/main" id="{02D175E6-09A1-DF3D-D37D-FEFA9D395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915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8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9995-CE40-3A30-2CDF-72D5DA938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D93A53F-794B-B57A-94B8-48D3C1E1F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93324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311B666-8BE9-9314-69B4-539050D1E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734" y="0"/>
            <a:ext cx="6445381" cy="6858876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101C7-8E3D-8E7E-7FF4-4E0022FD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427" y="100584"/>
            <a:ext cx="8225146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Managing Retirement Savings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82BDF-4C15-10A0-346F-2826580D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025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>
                <a:solidFill>
                  <a:schemeClr val="bg1"/>
                </a:solidFill>
              </a:rPr>
              <a:pPr algn="l"/>
              <a:t>17</a:t>
            </a:fld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3CDF42-2208-0F86-6B0A-60785D7DF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BBAC241-FE84-E385-D62F-2BF4F337B61E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E2F1A9C-FF96-BF20-B590-10904B7D88DE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19">
                <a:extLst>
                  <a:ext uri="{FF2B5EF4-FFF2-40B4-BE49-F238E27FC236}">
                    <a16:creationId xmlns:a16="http://schemas.microsoft.com/office/drawing/2014/main" id="{3D665378-E330-B45E-8E46-F0B023069AB7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21861E9-3D06-B0D7-B5B5-BECFF81F0DCC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19">
                <a:extLst>
                  <a:ext uri="{FF2B5EF4-FFF2-40B4-BE49-F238E27FC236}">
                    <a16:creationId xmlns:a16="http://schemas.microsoft.com/office/drawing/2014/main" id="{6F2706D5-783A-EF78-D8B8-C43F74627C8A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BEA7ABEC-5465-93E7-73B0-38B3D2A9C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CB19DD-FE06-A82D-E8C1-8359DBAB3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9050" y="1409120"/>
            <a:ext cx="7442200" cy="5445591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02C2-F99C-5FA1-C4F1-BB5D7360BF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68107" y="1634421"/>
            <a:ext cx="5806771" cy="499498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Actively manage your TSP through TSP.gov or the TSP app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2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Your TSP account is portable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Personal financial managers/counselors </a:t>
            </a:r>
            <a:endParaRPr lang="en-US" sz="2000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2E84F14-ABDF-FB8C-8C83-723EE86D38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57269" y="5334000"/>
            <a:ext cx="1352550" cy="362712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b="1" i="1" dirty="0"/>
              <a:t>PFC Map</a:t>
            </a:r>
          </a:p>
        </p:txBody>
      </p:sp>
      <p:pic>
        <p:nvPicPr>
          <p:cNvPr id="34" name="Graphic 33" descr="Chevron arrows with solid fill">
            <a:extLst>
              <a:ext uri="{FF2B5EF4-FFF2-40B4-BE49-F238E27FC236}">
                <a16:creationId xmlns:a16="http://schemas.microsoft.com/office/drawing/2014/main" id="{F681A08D-A46F-F6D5-4BA4-6478D07E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68343" y="2706143"/>
            <a:ext cx="457200" cy="457200"/>
          </a:xfrm>
          <a:prstGeom prst="rect">
            <a:avLst/>
          </a:prstGeom>
        </p:spPr>
      </p:pic>
      <p:pic>
        <p:nvPicPr>
          <p:cNvPr id="43" name="Graphic 42" descr="Chevron arrows with solid fill">
            <a:extLst>
              <a:ext uri="{FF2B5EF4-FFF2-40B4-BE49-F238E27FC236}">
                <a16:creationId xmlns:a16="http://schemas.microsoft.com/office/drawing/2014/main" id="{4A4C024E-6DF8-A1F7-2B1F-B97217BF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68343" y="4066921"/>
            <a:ext cx="457200" cy="457200"/>
          </a:xfrm>
          <a:prstGeom prst="rect">
            <a:avLst/>
          </a:prstGeom>
        </p:spPr>
      </p:pic>
      <p:pic>
        <p:nvPicPr>
          <p:cNvPr id="28" name="Picture 27" descr="QR Code for PFC Map">
            <a:extLst>
              <a:ext uri="{FF2B5EF4-FFF2-40B4-BE49-F238E27FC236}">
                <a16:creationId xmlns:a16="http://schemas.microsoft.com/office/drawing/2014/main" id="{5885D82B-4DD9-99AA-CAA5-7AF7CB00AD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r="510"/>
          <a:stretch/>
        </p:blipFill>
        <p:spPr>
          <a:xfrm>
            <a:off x="10890504" y="5696712"/>
            <a:ext cx="1086081" cy="1097280"/>
          </a:xfrm>
          <a:prstGeom prst="rect">
            <a:avLst/>
          </a:prstGeom>
        </p:spPr>
      </p:pic>
      <p:pic>
        <p:nvPicPr>
          <p:cNvPr id="27" name="Graphic 26" descr="Chevron arrows with solid fill">
            <a:extLst>
              <a:ext uri="{FF2B5EF4-FFF2-40B4-BE49-F238E27FC236}">
                <a16:creationId xmlns:a16="http://schemas.microsoft.com/office/drawing/2014/main" id="{B4E83E86-574B-3FF7-D943-164C08A90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68343" y="515277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6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254B6-6E47-DB95-6AC7-9568638EA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76B6-D405-9768-BCF4-59B80553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F64EB-3CC1-433F-473C-918294E1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18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04AB3-DBFB-7D0F-7C4D-E07A62A455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76200" cmpd="thinThick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What is one step you can take now to improve your financial security, and why act now?</a:t>
            </a:r>
          </a:p>
        </p:txBody>
      </p:sp>
      <p:pic>
        <p:nvPicPr>
          <p:cNvPr id="57" name="Content Placeholder 30" descr="Chat bubble outline">
            <a:extLst>
              <a:ext uri="{FF2B5EF4-FFF2-40B4-BE49-F238E27FC236}">
                <a16:creationId xmlns:a16="http://schemas.microsoft.com/office/drawing/2014/main" id="{28AA5BCA-F1F8-224E-C6F9-462A5B3B6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915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9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34CE-3572-5E34-40F3-650946DB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3" y="100584"/>
            <a:ext cx="10725346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Financial Readiness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0EAB3-7A08-1756-F368-8CF7EF44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9" y="6423025"/>
            <a:ext cx="2743200" cy="4376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5E7E25-1B37-0C2C-3873-F93580035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84329" y="3155146"/>
            <a:ext cx="3335531" cy="1327652"/>
          </a:xfrm>
        </p:spPr>
        <p:txBody>
          <a:bodyPr>
            <a:normAutofit lnSpcReduction="10000"/>
          </a:bodyPr>
          <a:lstStyle/>
          <a:p>
            <a:pPr>
              <a:spcBef>
                <a:spcPts val="450"/>
              </a:spcBef>
              <a:buSzPts val="1500"/>
            </a:pPr>
            <a:r>
              <a:rPr lang="en-US" sz="1400" b="1" dirty="0">
                <a:ea typeface="Saira SemiCondensed SemiBold"/>
                <a:sym typeface="Saira SemiCondensed SemiBold"/>
              </a:rPr>
              <a:t>Discover </a:t>
            </a:r>
            <a:r>
              <a:rPr lang="en-US" sz="1400" b="1" dirty="0" err="1">
                <a:ea typeface="Saira SemiCondensed SemiBold"/>
                <a:sym typeface="Saira SemiCondensed SemiBold"/>
              </a:rPr>
              <a:t>MilSpouse</a:t>
            </a:r>
            <a:r>
              <a:rPr lang="en-US" sz="1400" b="1" dirty="0">
                <a:ea typeface="Saira SemiCondensed SemiBold"/>
                <a:sym typeface="Saira SemiCondensed SemiBold"/>
              </a:rPr>
              <a:t> Money Mission resources including:</a:t>
            </a: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ea typeface="Open Sans" panose="020B0606030504020204" pitchFamily="34" charset="0"/>
              </a:rPr>
              <a:t>Money Ready curriculum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 err="1">
                <a:ea typeface="Open Sans" panose="020B0606030504020204" pitchFamily="34" charset="0"/>
              </a:rPr>
              <a:t>MilLife</a:t>
            </a:r>
            <a:r>
              <a:rPr lang="en-US" sz="1400" dirty="0">
                <a:ea typeface="Open Sans" panose="020B0606030504020204" pitchFamily="34" charset="0"/>
              </a:rPr>
              <a:t> Milestones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>
                <a:ea typeface="Open Sans" panose="020B0606030504020204" pitchFamily="34" charset="0"/>
              </a:rPr>
              <a:t>Videos, blogs and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9098F9-CF42-CD35-FAB7-415A0DF3EE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14971" y="5154467"/>
            <a:ext cx="4361894" cy="100989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aira SemiCondensed SemiBold"/>
                <a:sym typeface="Saira SemiCondensed SemiBold"/>
              </a:rPr>
              <a:t>Sign up for our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aira SemiCondensed SemiBold"/>
                <a:sym typeface="Saira SemiCondensed SemiBold"/>
              </a:rPr>
              <a:t>eNewsletter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aira SemiCondensed SemiBold"/>
                <a:sym typeface="Saira SemiCondensed SemiBold"/>
              </a:rPr>
              <a:t> designed for Service members and spouses and service providers at:</a:t>
            </a:r>
          </a:p>
          <a:p>
            <a:pPr>
              <a:spcBef>
                <a:spcPts val="600"/>
              </a:spcBef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https://finred.usalearning.gov/eNews-subscriber</a:t>
            </a:r>
            <a:endParaRPr lang="en-US" sz="15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917A79-BF20-09A0-780F-4B376E166A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4724" y="6028757"/>
            <a:ext cx="1866900" cy="342407"/>
          </a:xfrm>
        </p:spPr>
        <p:txBody>
          <a:bodyPr>
            <a:normAutofit/>
          </a:bodyPr>
          <a:lstStyle/>
          <a:p>
            <a:r>
              <a:rPr lang="en-US" sz="1400" dirty="0"/>
              <a:t>Follow DoD FINRED: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2314E6-3398-FABD-06D4-92B56C3B15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228283" y="2558862"/>
            <a:ext cx="1411807" cy="391886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SCAN ME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CCE9102-F94F-5B6D-4F9D-6593A30F4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67180" y="1409728"/>
            <a:ext cx="5855860" cy="1149134"/>
          </a:xfrm>
        </p:spPr>
        <p:txBody>
          <a:bodyPr>
            <a:normAutofit/>
          </a:bodyPr>
          <a:lstStyle/>
          <a:p>
            <a:r>
              <a:rPr lang="en-US" sz="1600" dirty="0"/>
              <a:t>Visit the FINRED website at </a:t>
            </a:r>
            <a:r>
              <a:rPr lang="en-US" sz="1600" dirty="0">
                <a:hlinkClick r:id="rId3"/>
              </a:rPr>
              <a:t>https://finred.usalearning.gov/</a:t>
            </a:r>
            <a:r>
              <a:rPr lang="en-US" sz="1600" dirty="0"/>
              <a:t> for original, reliable and up-to-date financial information you can count on. </a:t>
            </a:r>
          </a:p>
          <a:p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52D484A-3A83-22BA-BB6F-43371E701E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4558" y="3220435"/>
            <a:ext cx="4968755" cy="1980709"/>
          </a:xfrm>
        </p:spPr>
        <p:txBody>
          <a:bodyPr>
            <a:normAutofit/>
          </a:bodyPr>
          <a:lstStyle/>
          <a:p>
            <a:r>
              <a:rPr lang="en-US" sz="1400" b="1" dirty="0">
                <a:ea typeface="Saira SemiCondensed SemiBold"/>
                <a:sym typeface="Saira SemiCondensed SemiBold"/>
              </a:rPr>
              <a:t>Use the Personal Financial Counselor Locator Map to find:</a:t>
            </a: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Free financial counselors both CONUS and OCONUS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Financial literacy education, training and resources</a:t>
            </a:r>
          </a:p>
          <a:p>
            <a:r>
              <a:rPr lang="en-US" sz="1400" dirty="0">
                <a:hlinkClick r:id="rId4"/>
              </a:rPr>
              <a:t>https://finred.usalearning.gov/pfcMap</a:t>
            </a: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614FAC-6159-1740-7D9A-4D31A60396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96024" y="5120497"/>
            <a:ext cx="3720255" cy="932688"/>
          </a:xfrm>
        </p:spPr>
        <p:txBody>
          <a:bodyPr>
            <a:normAutofit lnSpcReduction="10000"/>
          </a:bodyPr>
          <a:lstStyle/>
          <a:p>
            <a:r>
              <a:rPr lang="en-US" sz="1400" b="1" dirty="0" err="1"/>
              <a:t>MilitaryINSTALLATIONS</a:t>
            </a:r>
            <a:r>
              <a:rPr lang="en-US" sz="1400" b="1" dirty="0"/>
              <a:t> connects you </a:t>
            </a:r>
            <a:br>
              <a:rPr lang="en-US" sz="1400" b="1" dirty="0"/>
            </a:br>
            <a:r>
              <a:rPr lang="en-US" sz="1400" b="1" dirty="0"/>
              <a:t>to local programs, services and resources: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hlinkClick r:id="rId5"/>
              </a:rPr>
              <a:t>https://installations.militaryonesource.mil/</a:t>
            </a:r>
            <a:endParaRPr lang="en-US" sz="1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B3203-8AB9-836E-5BC3-AFB62CC09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870" y="844989"/>
            <a:ext cx="3487214" cy="2322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C5AF1A-57D9-72E0-445D-0B5619D82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54" y="3159091"/>
            <a:ext cx="1194920" cy="154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E5328-D6D1-7AB9-117E-D520A946A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81" y="5203371"/>
            <a:ext cx="1303086" cy="5931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1" name="Picture 30" descr="Screenshot of MilitaryINSTALLATIONS website">
            <a:extLst>
              <a:ext uri="{FF2B5EF4-FFF2-40B4-BE49-F238E27FC236}">
                <a16:creationId xmlns:a16="http://schemas.microsoft.com/office/drawing/2014/main" id="{F1E3B549-3678-FBCD-4282-52669EBE11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035" y="5117320"/>
            <a:ext cx="1674110" cy="7949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FF33A-1BE9-2593-25A7-7212B9934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9879" y="3086573"/>
            <a:ext cx="1199266" cy="1552349"/>
          </a:xfrm>
          <a:prstGeom prst="rect">
            <a:avLst/>
          </a:prstGeom>
        </p:spPr>
      </p:pic>
      <p:pic>
        <p:nvPicPr>
          <p:cNvPr id="33" name="Picture 2" descr="LinkedIn Icon">
            <a:extLst>
              <a:ext uri="{FF2B5EF4-FFF2-40B4-BE49-F238E27FC236}">
                <a16:creationId xmlns:a16="http://schemas.microsoft.com/office/drawing/2014/main" id="{D83C4799-2A0A-4BBF-FBB3-03D22C6DC4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1292" y="6426448"/>
            <a:ext cx="319456" cy="316628"/>
          </a:xfrm>
          <a:prstGeom prst="rect">
            <a:avLst/>
          </a:prstGeom>
        </p:spPr>
      </p:pic>
      <p:pic>
        <p:nvPicPr>
          <p:cNvPr id="34" name="Picture 3" descr="Facebook icon">
            <a:extLst>
              <a:ext uri="{FF2B5EF4-FFF2-40B4-BE49-F238E27FC236}">
                <a16:creationId xmlns:a16="http://schemas.microsoft.com/office/drawing/2014/main" id="{BB6C53EC-ED1F-7B19-59EA-C83E3227B22D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956" y="6422577"/>
            <a:ext cx="348224" cy="329384"/>
          </a:xfrm>
          <a:prstGeom prst="rect">
            <a:avLst/>
          </a:prstGeom>
        </p:spPr>
      </p:pic>
      <p:pic>
        <p:nvPicPr>
          <p:cNvPr id="35" name="Picture 4" descr="X Icon">
            <a:extLst>
              <a:ext uri="{FF2B5EF4-FFF2-40B4-BE49-F238E27FC236}">
                <a16:creationId xmlns:a16="http://schemas.microsoft.com/office/drawing/2014/main" id="{CF8CB09E-8141-DECC-0BCB-ECCD39CF3F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0882" y="6447592"/>
            <a:ext cx="322910" cy="302298"/>
          </a:xfrm>
          <a:prstGeom prst="rect">
            <a:avLst/>
          </a:prstGeom>
        </p:spPr>
      </p:pic>
      <p:pic>
        <p:nvPicPr>
          <p:cNvPr id="37" name="Picture 5" descr="Instagram icon">
            <a:extLst>
              <a:ext uri="{FF2B5EF4-FFF2-40B4-BE49-F238E27FC236}">
                <a16:creationId xmlns:a16="http://schemas.microsoft.com/office/drawing/2014/main" id="{F3955491-7CE7-60B4-8058-3CDF84BE021F}"/>
              </a:ext>
            </a:extLst>
          </p:cNvPr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387" y="6429051"/>
            <a:ext cx="348224" cy="329384"/>
          </a:xfrm>
          <a:prstGeom prst="rect">
            <a:avLst/>
          </a:prstGeom>
        </p:spPr>
      </p:pic>
      <p:pic>
        <p:nvPicPr>
          <p:cNvPr id="39" name="Picture 6" descr="YouTube icon">
            <a:extLst>
              <a:ext uri="{FF2B5EF4-FFF2-40B4-BE49-F238E27FC236}">
                <a16:creationId xmlns:a16="http://schemas.microsoft.com/office/drawing/2014/main" id="{28E8725D-246D-2340-B493-20CB191FEC96}"/>
              </a:ext>
            </a:extLst>
          </p:cNvPr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169" y="6437286"/>
            <a:ext cx="348224" cy="329384"/>
          </a:xfrm>
          <a:prstGeom prst="rect">
            <a:avLst/>
          </a:prstGeom>
        </p:spPr>
      </p:pic>
      <p:pic>
        <p:nvPicPr>
          <p:cNvPr id="46" name="Picture 45" descr="FINRED Website Homepage QR Code">
            <a:extLst>
              <a:ext uri="{FF2B5EF4-FFF2-40B4-BE49-F238E27FC236}">
                <a16:creationId xmlns:a16="http://schemas.microsoft.com/office/drawing/2014/main" id="{7D88E96C-69DE-9243-7FD6-5A60D94206C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04797" y="1349268"/>
            <a:ext cx="1085326" cy="10972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51" name="Curved Connector 44">
            <a:extLst>
              <a:ext uri="{FF2B5EF4-FFF2-40B4-BE49-F238E27FC236}">
                <a16:creationId xmlns:a16="http://schemas.microsoft.com/office/drawing/2014/main" id="{3ACBCDA1-308E-E506-B4F8-EA373071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17123" y="2340755"/>
            <a:ext cx="12700" cy="271160"/>
          </a:xfrm>
          <a:prstGeom prst="curvedConnector4">
            <a:avLst>
              <a:gd name="adj1" fmla="val 981520"/>
              <a:gd name="adj2" fmla="val 847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Content Placeholder 27">
            <a:extLst>
              <a:ext uri="{FF2B5EF4-FFF2-40B4-BE49-F238E27FC236}">
                <a16:creationId xmlns:a16="http://schemas.microsoft.com/office/drawing/2014/main" id="{21FC1E89-932C-19E1-D3C2-8CCBDABF8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7" y="6215107"/>
            <a:ext cx="2468880" cy="5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15A1FED-E14D-9DE4-603B-A5CEDE86D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" b="-267"/>
          <a:stretch/>
        </p:blipFill>
        <p:spPr>
          <a:xfrm>
            <a:off x="0" y="0"/>
            <a:ext cx="5330372" cy="688011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7789C85-ED56-55C8-51B7-C49EE7E92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448476" cy="6858000"/>
          </a:xfrm>
          <a:prstGeom prst="rect">
            <a:avLst/>
          </a:prstGeom>
          <a:gradFill flip="none" rotWithShape="1">
            <a:gsLst>
              <a:gs pos="0">
                <a:srgbClr val="D3D3D3">
                  <a:alpha val="0"/>
                </a:srgbClr>
              </a:gs>
              <a:gs pos="74000">
                <a:srgbClr val="E6E6E6"/>
              </a:gs>
              <a:gs pos="83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811BF-B300-9BF6-AA0C-E1B55E76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415" y="100584"/>
            <a:ext cx="6109171" cy="932688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769B4-BDF5-448A-2EA0-C2879AB7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507"/>
            <a:ext cx="2743200" cy="437668"/>
          </a:xfrm>
        </p:spPr>
        <p:txBody>
          <a:bodyPr/>
          <a:lstStyle/>
          <a:p>
            <a:pPr algn="l"/>
            <a:fld id="{BE463432-B026-41BD-9D7B-9B4A284E9303}" type="slidenum">
              <a:rPr lang="en-US" b="0" smtClean="0">
                <a:solidFill>
                  <a:schemeClr val="tx1"/>
                </a:solidFill>
              </a:rPr>
              <a:pPr algn="l"/>
              <a:t>2</a:t>
            </a:fld>
            <a:endParaRPr lang="en-US" b="0" dirty="0">
              <a:solidFill>
                <a:schemeClr val="tx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968D1B3-EADC-2703-F52E-CDC5C8DB6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A2EA0D7-653B-0622-D23C-C8345DF01D38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A562157-AE5F-B52C-B3AC-85F8D2DAD478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19">
                <a:extLst>
                  <a:ext uri="{FF2B5EF4-FFF2-40B4-BE49-F238E27FC236}">
                    <a16:creationId xmlns:a16="http://schemas.microsoft.com/office/drawing/2014/main" id="{5BEC6DC7-3FAA-FF08-4EA1-35C761CE7184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04BFE7-0812-6356-757A-DDC79BAE8F4C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19">
                <a:extLst>
                  <a:ext uri="{FF2B5EF4-FFF2-40B4-BE49-F238E27FC236}">
                    <a16:creationId xmlns:a16="http://schemas.microsoft.com/office/drawing/2014/main" id="{CCE49CAB-540D-8130-C1F8-0ABB7CBD66CC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7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F114EC82-DC29-D131-E5D8-6096848B8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945073B-DCBC-E8BE-F09D-6A6D9BF2C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9050" y="1409120"/>
            <a:ext cx="7442200" cy="5446339"/>
          </a:xfrm>
          <a:custGeom>
            <a:avLst/>
            <a:gdLst>
              <a:gd name="connsiteX0" fmla="*/ 806253 w 8189988"/>
              <a:gd name="connsiteY0" fmla="*/ 0 h 4837424"/>
              <a:gd name="connsiteX1" fmla="*/ 4063999 w 8189988"/>
              <a:gd name="connsiteY1" fmla="*/ 0 h 4837424"/>
              <a:gd name="connsiteX2" fmla="*/ 7383735 w 8189988"/>
              <a:gd name="connsiteY2" fmla="*/ 0 h 4837424"/>
              <a:gd name="connsiteX3" fmla="*/ 8189988 w 8189988"/>
              <a:gd name="connsiteY3" fmla="*/ 0 h 4837424"/>
              <a:gd name="connsiteX4" fmla="*/ 8189988 w 8189988"/>
              <a:gd name="connsiteY4" fmla="*/ 806253 h 4837424"/>
              <a:gd name="connsiteX5" fmla="*/ 8189988 w 8189988"/>
              <a:gd name="connsiteY5" fmla="*/ 4031171 h 4837424"/>
              <a:gd name="connsiteX6" fmla="*/ 8189988 w 8189988"/>
              <a:gd name="connsiteY6" fmla="*/ 4837424 h 4837424"/>
              <a:gd name="connsiteX7" fmla="*/ 7383735 w 8189988"/>
              <a:gd name="connsiteY7" fmla="*/ 4837424 h 4837424"/>
              <a:gd name="connsiteX8" fmla="*/ 4063999 w 8189988"/>
              <a:gd name="connsiteY8" fmla="*/ 4837424 h 4837424"/>
              <a:gd name="connsiteX9" fmla="*/ 806253 w 8189988"/>
              <a:gd name="connsiteY9" fmla="*/ 4837424 h 4837424"/>
              <a:gd name="connsiteX10" fmla="*/ 0 w 8189988"/>
              <a:gd name="connsiteY10" fmla="*/ 4031171 h 4837424"/>
              <a:gd name="connsiteX11" fmla="*/ 0 w 8189988"/>
              <a:gd name="connsiteY11" fmla="*/ 806253 h 4837424"/>
              <a:gd name="connsiteX12" fmla="*/ 806253 w 8189988"/>
              <a:gd name="connsiteY12" fmla="*/ 0 h 483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9988" h="4837424">
                <a:moveTo>
                  <a:pt x="806253" y="0"/>
                </a:moveTo>
                <a:lnTo>
                  <a:pt x="4063999" y="0"/>
                </a:lnTo>
                <a:lnTo>
                  <a:pt x="7383735" y="0"/>
                </a:lnTo>
                <a:lnTo>
                  <a:pt x="8189988" y="0"/>
                </a:lnTo>
                <a:lnTo>
                  <a:pt x="8189988" y="806253"/>
                </a:lnTo>
                <a:lnTo>
                  <a:pt x="8189988" y="4031171"/>
                </a:lnTo>
                <a:lnTo>
                  <a:pt x="8189988" y="4837424"/>
                </a:lnTo>
                <a:lnTo>
                  <a:pt x="7383735" y="4837424"/>
                </a:lnTo>
                <a:lnTo>
                  <a:pt x="4063999" y="4837424"/>
                </a:lnTo>
                <a:lnTo>
                  <a:pt x="806253" y="4837424"/>
                </a:lnTo>
                <a:cubicBezTo>
                  <a:pt x="360972" y="4837424"/>
                  <a:pt x="0" y="4476452"/>
                  <a:pt x="0" y="4031171"/>
                </a:cubicBezTo>
                <a:lnTo>
                  <a:pt x="0" y="806253"/>
                </a:lnTo>
                <a:cubicBezTo>
                  <a:pt x="0" y="360972"/>
                  <a:pt x="360972" y="0"/>
                  <a:pt x="806253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6966C-CE72-2D02-0A40-59DF0A7683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4024" y="1782104"/>
            <a:ext cx="6448425" cy="4700370"/>
          </a:xfrm>
        </p:spPr>
        <p:txBody>
          <a:bodyPr anchor="ctr">
            <a:normAutofit/>
          </a:bodyPr>
          <a:lstStyle/>
          <a:p>
            <a:pPr marL="365760">
              <a:spcBef>
                <a:spcPts val="2400"/>
              </a:spcBef>
              <a:spcAft>
                <a:spcPts val="24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Retirement Planning and Financial Readiness</a:t>
            </a:r>
          </a:p>
          <a:p>
            <a:pPr marL="365760">
              <a:spcBef>
                <a:spcPts val="2400"/>
              </a:spcBef>
              <a:spcAft>
                <a:spcPts val="2400"/>
              </a:spcAft>
            </a:pPr>
            <a:r>
              <a:rPr lang="en-US" sz="2200" dirty="0"/>
              <a:t>The Uniformed Services Blended Retirement System (BRS)</a:t>
            </a:r>
          </a:p>
          <a:p>
            <a:pPr marL="365760">
              <a:spcBef>
                <a:spcPts val="2400"/>
              </a:spcBef>
              <a:spcAft>
                <a:spcPts val="24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Understanding the Thrift Savings Plan (TSP)</a:t>
            </a:r>
          </a:p>
          <a:p>
            <a:pPr marL="365760">
              <a:spcBef>
                <a:spcPts val="2400"/>
              </a:spcBef>
              <a:spcAft>
                <a:spcPts val="2400"/>
              </a:spcAft>
            </a:pPr>
            <a:r>
              <a:rPr lang="en-US" sz="2200" dirty="0"/>
              <a:t>How TSP Affects Future Retirement Savings and Military Pay</a:t>
            </a:r>
          </a:p>
          <a:p>
            <a:pPr marL="365760">
              <a:spcBef>
                <a:spcPts val="2400"/>
              </a:spcBef>
              <a:spcAft>
                <a:spcPts val="24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Managing Retirement Savings</a:t>
            </a:r>
          </a:p>
        </p:txBody>
      </p:sp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41A3696B-2E8F-3440-41F4-68661CE70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19917" y="1716143"/>
            <a:ext cx="548640" cy="548640"/>
          </a:xfrm>
          <a:prstGeom prst="rect">
            <a:avLst/>
          </a:prstGeom>
        </p:spPr>
      </p:pic>
      <p:pic>
        <p:nvPicPr>
          <p:cNvPr id="11" name="Graphic 10" descr="Chevron arrows with solid fill">
            <a:extLst>
              <a:ext uri="{FF2B5EF4-FFF2-40B4-BE49-F238E27FC236}">
                <a16:creationId xmlns:a16="http://schemas.microsoft.com/office/drawing/2014/main" id="{8AC2F3D3-31D9-DEBA-A6D6-AE30FE404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19917" y="3861028"/>
            <a:ext cx="548640" cy="548640"/>
          </a:xfrm>
          <a:prstGeom prst="rect">
            <a:avLst/>
          </a:prstGeom>
        </p:spPr>
      </p:pic>
      <p:pic>
        <p:nvPicPr>
          <p:cNvPr id="12" name="Graphic 11" descr="Chevron arrows with solid fill">
            <a:extLst>
              <a:ext uri="{FF2B5EF4-FFF2-40B4-BE49-F238E27FC236}">
                <a16:creationId xmlns:a16="http://schemas.microsoft.com/office/drawing/2014/main" id="{9DC5BE4B-8C36-3C83-6EAF-44D451ED7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19917" y="2649311"/>
            <a:ext cx="548640" cy="548640"/>
          </a:xfrm>
          <a:prstGeom prst="rect">
            <a:avLst/>
          </a:prstGeom>
        </p:spPr>
      </p:pic>
      <p:pic>
        <p:nvPicPr>
          <p:cNvPr id="13" name="Graphic 12" descr="Chevron arrows with solid fill">
            <a:extLst>
              <a:ext uri="{FF2B5EF4-FFF2-40B4-BE49-F238E27FC236}">
                <a16:creationId xmlns:a16="http://schemas.microsoft.com/office/drawing/2014/main" id="{4F5EA501-DAD1-B2BB-F457-00E2C1853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19917" y="4775286"/>
            <a:ext cx="548640" cy="548640"/>
          </a:xfrm>
          <a:prstGeom prst="rect">
            <a:avLst/>
          </a:prstGeom>
        </p:spPr>
      </p:pic>
      <p:pic>
        <p:nvPicPr>
          <p:cNvPr id="14" name="Graphic 13" descr="Chevron arrows with solid fill">
            <a:extLst>
              <a:ext uri="{FF2B5EF4-FFF2-40B4-BE49-F238E27FC236}">
                <a16:creationId xmlns:a16="http://schemas.microsoft.com/office/drawing/2014/main" id="{C2E4AF2A-6191-AAE3-47D2-B1BB5439B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19917" y="5987001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76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1FD9C-E988-3749-1FF4-E23F550E6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79FD-210C-BF08-DDC4-7D316698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27" y="100584"/>
            <a:ext cx="10725346" cy="932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256E5-2B53-034D-E25D-D374C058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9" y="6423025"/>
            <a:ext cx="2743200" cy="4376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63432-B026-41BD-9D7B-9B4A284E9303}" type="slidenum"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746010-4859-147A-B885-2611B1D64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256" y="0"/>
            <a:ext cx="12197256" cy="1044847"/>
            <a:chOff x="-5257" y="-2540"/>
            <a:chExt cx="12197256" cy="104484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60F03C-967D-6F8B-8079-CA474E9E7031}"/>
                </a:ext>
              </a:extLst>
            </p:cNvPr>
            <p:cNvGrpSpPr/>
            <p:nvPr/>
          </p:nvGrpSpPr>
          <p:grpSpPr>
            <a:xfrm>
              <a:off x="-5257" y="-2540"/>
              <a:ext cx="12197256" cy="1044847"/>
              <a:chOff x="-5257" y="-2540"/>
              <a:chExt cx="12197256" cy="104484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7CC28A4-E9E4-63FB-B7C5-613CBAD6A7FC}"/>
                  </a:ext>
                </a:extLst>
              </p:cNvPr>
              <p:cNvSpPr/>
              <p:nvPr/>
            </p:nvSpPr>
            <p:spPr>
              <a:xfrm>
                <a:off x="-1" y="0"/>
                <a:ext cx="12192000" cy="219919"/>
              </a:xfrm>
              <a:prstGeom prst="rect">
                <a:avLst/>
              </a:prstGeom>
              <a:solidFill>
                <a:srgbClr val="0F36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19">
                <a:extLst>
                  <a:ext uri="{FF2B5EF4-FFF2-40B4-BE49-F238E27FC236}">
                    <a16:creationId xmlns:a16="http://schemas.microsoft.com/office/drawing/2014/main" id="{09BF8C35-2A41-6709-7630-16B89ACA732F}"/>
                  </a:ext>
                </a:extLst>
              </p:cNvPr>
              <p:cNvSpPr/>
              <p:nvPr/>
            </p:nvSpPr>
            <p:spPr>
              <a:xfrm>
                <a:off x="-2716" y="-2540"/>
                <a:ext cx="1391988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1064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4 w 1039211"/>
                  <a:gd name="connsiteY4" fmla="*/ 0 h 1044847"/>
                  <a:gd name="connsiteX0" fmla="*/ 4881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4881 w 1039211"/>
                  <a:gd name="connsiteY4" fmla="*/ 2540 h 1044847"/>
                  <a:gd name="connsiteX0" fmla="*/ 2973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2973 w 1039211"/>
                  <a:gd name="connsiteY4" fmla="*/ 0 h 1044847"/>
                  <a:gd name="connsiteX0" fmla="*/ 16 w 1043887"/>
                  <a:gd name="connsiteY0" fmla="*/ 0 h 1044847"/>
                  <a:gd name="connsiteX1" fmla="*/ 1043887 w 1043887"/>
                  <a:gd name="connsiteY1" fmla="*/ 0 h 1044847"/>
                  <a:gd name="connsiteX2" fmla="*/ 789244 w 1043887"/>
                  <a:gd name="connsiteY2" fmla="*/ 1044847 h 1044847"/>
                  <a:gd name="connsiteX3" fmla="*/ 4676 w 1043887"/>
                  <a:gd name="connsiteY3" fmla="*/ 1044847 h 1044847"/>
                  <a:gd name="connsiteX4" fmla="*/ 16 w 1043887"/>
                  <a:gd name="connsiteY4" fmla="*/ 0 h 1044847"/>
                  <a:gd name="connsiteX0" fmla="*/ 1065 w 1039211"/>
                  <a:gd name="connsiteY0" fmla="*/ 254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1065 w 1039211"/>
                  <a:gd name="connsiteY4" fmla="*/ 2540 h 1044847"/>
                  <a:gd name="connsiteX0" fmla="*/ 10607 w 1039211"/>
                  <a:gd name="connsiteY0" fmla="*/ 0 h 1047387"/>
                  <a:gd name="connsiteX1" fmla="*/ 1039211 w 1039211"/>
                  <a:gd name="connsiteY1" fmla="*/ 2540 h 1047387"/>
                  <a:gd name="connsiteX2" fmla="*/ 784568 w 1039211"/>
                  <a:gd name="connsiteY2" fmla="*/ 1047387 h 1047387"/>
                  <a:gd name="connsiteX3" fmla="*/ 0 w 1039211"/>
                  <a:gd name="connsiteY3" fmla="*/ 1047387 h 1047387"/>
                  <a:gd name="connsiteX4" fmla="*/ 10607 w 1039211"/>
                  <a:gd name="connsiteY4" fmla="*/ 0 h 1047387"/>
                  <a:gd name="connsiteX0" fmla="*/ 25 w 1041987"/>
                  <a:gd name="connsiteY0" fmla="*/ 0 h 1047387"/>
                  <a:gd name="connsiteX1" fmla="*/ 1041987 w 1041987"/>
                  <a:gd name="connsiteY1" fmla="*/ 2540 h 1047387"/>
                  <a:gd name="connsiteX2" fmla="*/ 787344 w 1041987"/>
                  <a:gd name="connsiteY2" fmla="*/ 1047387 h 1047387"/>
                  <a:gd name="connsiteX3" fmla="*/ 2776 w 1041987"/>
                  <a:gd name="connsiteY3" fmla="*/ 1047387 h 1047387"/>
                  <a:gd name="connsiteX4" fmla="*/ 25 w 1041987"/>
                  <a:gd name="connsiteY4" fmla="*/ 0 h 1047387"/>
                  <a:gd name="connsiteX0" fmla="*/ 10 w 1047697"/>
                  <a:gd name="connsiteY0" fmla="*/ 0 h 1044847"/>
                  <a:gd name="connsiteX1" fmla="*/ 1047697 w 1047697"/>
                  <a:gd name="connsiteY1" fmla="*/ 0 h 1044847"/>
                  <a:gd name="connsiteX2" fmla="*/ 793054 w 1047697"/>
                  <a:gd name="connsiteY2" fmla="*/ 1044847 h 1044847"/>
                  <a:gd name="connsiteX3" fmla="*/ 8486 w 1047697"/>
                  <a:gd name="connsiteY3" fmla="*/ 1044847 h 1044847"/>
                  <a:gd name="connsiteX4" fmla="*/ 10 w 1047697"/>
                  <a:gd name="connsiteY4" fmla="*/ 0 h 1044847"/>
                  <a:gd name="connsiteX0" fmla="*/ 13 w 1045792"/>
                  <a:gd name="connsiteY0" fmla="*/ 0 h 1044847"/>
                  <a:gd name="connsiteX1" fmla="*/ 1045792 w 1045792"/>
                  <a:gd name="connsiteY1" fmla="*/ 0 h 1044847"/>
                  <a:gd name="connsiteX2" fmla="*/ 791149 w 1045792"/>
                  <a:gd name="connsiteY2" fmla="*/ 1044847 h 1044847"/>
                  <a:gd name="connsiteX3" fmla="*/ 6581 w 1045792"/>
                  <a:gd name="connsiteY3" fmla="*/ 1044847 h 1044847"/>
                  <a:gd name="connsiteX4" fmla="*/ 13 w 1045792"/>
                  <a:gd name="connsiteY4" fmla="*/ 0 h 1044847"/>
                  <a:gd name="connsiteX0" fmla="*/ 25 w 1045804"/>
                  <a:gd name="connsiteY0" fmla="*/ 0 h 1044847"/>
                  <a:gd name="connsiteX1" fmla="*/ 1045804 w 1045804"/>
                  <a:gd name="connsiteY1" fmla="*/ 0 h 1044847"/>
                  <a:gd name="connsiteX2" fmla="*/ 791161 w 1045804"/>
                  <a:gd name="connsiteY2" fmla="*/ 1044847 h 1044847"/>
                  <a:gd name="connsiteX3" fmla="*/ 2776 w 1045804"/>
                  <a:gd name="connsiteY3" fmla="*/ 1044847 h 1044847"/>
                  <a:gd name="connsiteX4" fmla="*/ 25 w 1045804"/>
                  <a:gd name="connsiteY4" fmla="*/ 0 h 1044847"/>
                  <a:gd name="connsiteX0" fmla="*/ 53 w 1045832"/>
                  <a:gd name="connsiteY0" fmla="*/ 0 h 1047387"/>
                  <a:gd name="connsiteX1" fmla="*/ 1045832 w 1045832"/>
                  <a:gd name="connsiteY1" fmla="*/ 0 h 1047387"/>
                  <a:gd name="connsiteX2" fmla="*/ 791189 w 1045832"/>
                  <a:gd name="connsiteY2" fmla="*/ 1044847 h 1047387"/>
                  <a:gd name="connsiteX3" fmla="*/ 896 w 1045832"/>
                  <a:gd name="connsiteY3" fmla="*/ 1047387 h 1047387"/>
                  <a:gd name="connsiteX4" fmla="*/ 53 w 1045832"/>
                  <a:gd name="connsiteY4" fmla="*/ 0 h 1047387"/>
                  <a:gd name="connsiteX0" fmla="*/ 53 w 1045832"/>
                  <a:gd name="connsiteY0" fmla="*/ 0 h 1044847"/>
                  <a:gd name="connsiteX1" fmla="*/ 1045832 w 1045832"/>
                  <a:gd name="connsiteY1" fmla="*/ 0 h 1044847"/>
                  <a:gd name="connsiteX2" fmla="*/ 791189 w 1045832"/>
                  <a:gd name="connsiteY2" fmla="*/ 1044847 h 1044847"/>
                  <a:gd name="connsiteX3" fmla="*/ 896 w 1045832"/>
                  <a:gd name="connsiteY3" fmla="*/ 1042307 h 1044847"/>
                  <a:gd name="connsiteX4" fmla="*/ 53 w 1045832"/>
                  <a:gd name="connsiteY4" fmla="*/ 0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32" h="1044847">
                    <a:moveTo>
                      <a:pt x="53" y="0"/>
                    </a:moveTo>
                    <a:lnTo>
                      <a:pt x="1045832" y="0"/>
                    </a:lnTo>
                    <a:lnTo>
                      <a:pt x="791189" y="1044847"/>
                    </a:lnTo>
                    <a:lnTo>
                      <a:pt x="896" y="1042307"/>
                    </a:lnTo>
                    <a:cubicBezTo>
                      <a:pt x="1251" y="694025"/>
                      <a:pt x="-302" y="348282"/>
                      <a:pt x="53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FE84C8-37EE-B27E-654E-5C23F98892FA}"/>
                  </a:ext>
                </a:extLst>
              </p:cNvPr>
              <p:cNvSpPr/>
              <p:nvPr/>
            </p:nvSpPr>
            <p:spPr>
              <a:xfrm>
                <a:off x="-5257" y="942213"/>
                <a:ext cx="1049197" cy="100094"/>
              </a:xfrm>
              <a:prstGeom prst="rect">
                <a:avLst/>
              </a:pr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19">
                <a:extLst>
                  <a:ext uri="{FF2B5EF4-FFF2-40B4-BE49-F238E27FC236}">
                    <a16:creationId xmlns:a16="http://schemas.microsoft.com/office/drawing/2014/main" id="{85708CFA-232E-4717-4DF4-877710A22884}"/>
                  </a:ext>
                </a:extLst>
              </p:cNvPr>
              <p:cNvSpPr/>
              <p:nvPr/>
            </p:nvSpPr>
            <p:spPr>
              <a:xfrm>
                <a:off x="932977" y="-2540"/>
                <a:ext cx="458836" cy="1044847"/>
              </a:xfrm>
              <a:custGeom>
                <a:avLst/>
                <a:gdLst>
                  <a:gd name="connsiteX0" fmla="*/ 0 w 1030514"/>
                  <a:gd name="connsiteY0" fmla="*/ 0 h 1033272"/>
                  <a:gd name="connsiteX1" fmla="*/ 1030514 w 1030514"/>
                  <a:gd name="connsiteY1" fmla="*/ 0 h 1033272"/>
                  <a:gd name="connsiteX2" fmla="*/ 1030514 w 1030514"/>
                  <a:gd name="connsiteY2" fmla="*/ 1033272 h 1033272"/>
                  <a:gd name="connsiteX3" fmla="*/ 0 w 1030514"/>
                  <a:gd name="connsiteY3" fmla="*/ 1033272 h 1033272"/>
                  <a:gd name="connsiteX4" fmla="*/ 0 w 1030514"/>
                  <a:gd name="connsiteY4" fmla="*/ 0 h 1033272"/>
                  <a:gd name="connsiteX0" fmla="*/ 0 w 1030514"/>
                  <a:gd name="connsiteY0" fmla="*/ 0 h 1044847"/>
                  <a:gd name="connsiteX1" fmla="*/ 1030514 w 1030514"/>
                  <a:gd name="connsiteY1" fmla="*/ 0 h 1044847"/>
                  <a:gd name="connsiteX2" fmla="*/ 775871 w 1030514"/>
                  <a:gd name="connsiteY2" fmla="*/ 1044847 h 1044847"/>
                  <a:gd name="connsiteX3" fmla="*/ 0 w 1030514"/>
                  <a:gd name="connsiteY3" fmla="*/ 1033272 h 1044847"/>
                  <a:gd name="connsiteX4" fmla="*/ 0 w 1030514"/>
                  <a:gd name="connsiteY4" fmla="*/ 0 h 1044847"/>
                  <a:gd name="connsiteX0" fmla="*/ 8697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8697 w 1039211"/>
                  <a:gd name="connsiteY4" fmla="*/ 0 h 1044847"/>
                  <a:gd name="connsiteX0" fmla="*/ 568759 w 1039211"/>
                  <a:gd name="connsiteY0" fmla="*/ 0 h 1044847"/>
                  <a:gd name="connsiteX1" fmla="*/ 1039211 w 1039211"/>
                  <a:gd name="connsiteY1" fmla="*/ 0 h 1044847"/>
                  <a:gd name="connsiteX2" fmla="*/ 784568 w 1039211"/>
                  <a:gd name="connsiteY2" fmla="*/ 1044847 h 1044847"/>
                  <a:gd name="connsiteX3" fmla="*/ 0 w 1039211"/>
                  <a:gd name="connsiteY3" fmla="*/ 1044847 h 1044847"/>
                  <a:gd name="connsiteX4" fmla="*/ 568759 w 1039211"/>
                  <a:gd name="connsiteY4" fmla="*/ 0 h 1044847"/>
                  <a:gd name="connsiteX0" fmla="*/ 128177 w 598629"/>
                  <a:gd name="connsiteY0" fmla="*/ 0 h 1054786"/>
                  <a:gd name="connsiteX1" fmla="*/ 598629 w 598629"/>
                  <a:gd name="connsiteY1" fmla="*/ 0 h 1054786"/>
                  <a:gd name="connsiteX2" fmla="*/ 343986 w 598629"/>
                  <a:gd name="connsiteY2" fmla="*/ 1044847 h 1054786"/>
                  <a:gd name="connsiteX3" fmla="*/ 0 w 598629"/>
                  <a:gd name="connsiteY3" fmla="*/ 1054786 h 1054786"/>
                  <a:gd name="connsiteX4" fmla="*/ 128177 w 598629"/>
                  <a:gd name="connsiteY4" fmla="*/ 0 h 1054786"/>
                  <a:gd name="connsiteX0" fmla="*/ 344735 w 598629"/>
                  <a:gd name="connsiteY0" fmla="*/ 0 h 1064725"/>
                  <a:gd name="connsiteX1" fmla="*/ 598629 w 598629"/>
                  <a:gd name="connsiteY1" fmla="*/ 9939 h 1064725"/>
                  <a:gd name="connsiteX2" fmla="*/ 343986 w 598629"/>
                  <a:gd name="connsiteY2" fmla="*/ 1054786 h 1064725"/>
                  <a:gd name="connsiteX3" fmla="*/ 0 w 598629"/>
                  <a:gd name="connsiteY3" fmla="*/ 1064725 h 1064725"/>
                  <a:gd name="connsiteX4" fmla="*/ 344735 w 598629"/>
                  <a:gd name="connsiteY4" fmla="*/ 0 h 1064725"/>
                  <a:gd name="connsiteX0" fmla="*/ 202852 w 456746"/>
                  <a:gd name="connsiteY0" fmla="*/ 0 h 1054786"/>
                  <a:gd name="connsiteX1" fmla="*/ 456746 w 456746"/>
                  <a:gd name="connsiteY1" fmla="*/ 9939 h 1054786"/>
                  <a:gd name="connsiteX2" fmla="*/ 202103 w 456746"/>
                  <a:gd name="connsiteY2" fmla="*/ 1054786 h 1054786"/>
                  <a:gd name="connsiteX3" fmla="*/ 0 w 456746"/>
                  <a:gd name="connsiteY3" fmla="*/ 1054786 h 1054786"/>
                  <a:gd name="connsiteX4" fmla="*/ 202852 w 456746"/>
                  <a:gd name="connsiteY4" fmla="*/ 0 h 1054786"/>
                  <a:gd name="connsiteX0" fmla="*/ 314864 w 456746"/>
                  <a:gd name="connsiteY0" fmla="*/ 19878 h 1044847"/>
                  <a:gd name="connsiteX1" fmla="*/ 456746 w 456746"/>
                  <a:gd name="connsiteY1" fmla="*/ 0 h 1044847"/>
                  <a:gd name="connsiteX2" fmla="*/ 202103 w 456746"/>
                  <a:gd name="connsiteY2" fmla="*/ 1044847 h 1044847"/>
                  <a:gd name="connsiteX3" fmla="*/ 0 w 456746"/>
                  <a:gd name="connsiteY3" fmla="*/ 1044847 h 1044847"/>
                  <a:gd name="connsiteX4" fmla="*/ 314864 w 456746"/>
                  <a:gd name="connsiteY4" fmla="*/ 19878 h 1044847"/>
                  <a:gd name="connsiteX0" fmla="*/ 202852 w 344734"/>
                  <a:gd name="connsiteY0" fmla="*/ 19878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02852 w 344734"/>
                  <a:gd name="connsiteY4" fmla="*/ 19878 h 1044847"/>
                  <a:gd name="connsiteX0" fmla="*/ 195385 w 344734"/>
                  <a:gd name="connsiteY0" fmla="*/ 9939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5385 w 344734"/>
                  <a:gd name="connsiteY4" fmla="*/ 9939 h 1044847"/>
                  <a:gd name="connsiteX0" fmla="*/ 193954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193954 w 344734"/>
                  <a:gd name="connsiteY4" fmla="*/ 414 h 1044847"/>
                  <a:gd name="connsiteX0" fmla="*/ 239755 w 344734"/>
                  <a:gd name="connsiteY0" fmla="*/ 414 h 1044847"/>
                  <a:gd name="connsiteX1" fmla="*/ 344734 w 344734"/>
                  <a:gd name="connsiteY1" fmla="*/ 0 h 1044847"/>
                  <a:gd name="connsiteX2" fmla="*/ 90091 w 344734"/>
                  <a:gd name="connsiteY2" fmla="*/ 1044847 h 1044847"/>
                  <a:gd name="connsiteX3" fmla="*/ 0 w 344734"/>
                  <a:gd name="connsiteY3" fmla="*/ 1044847 h 1044847"/>
                  <a:gd name="connsiteX4" fmla="*/ 239755 w 344734"/>
                  <a:gd name="connsiteY4" fmla="*/ 414 h 104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734" h="1044847">
                    <a:moveTo>
                      <a:pt x="239755" y="414"/>
                    </a:moveTo>
                    <a:lnTo>
                      <a:pt x="344734" y="0"/>
                    </a:lnTo>
                    <a:lnTo>
                      <a:pt x="90091" y="1044847"/>
                    </a:lnTo>
                    <a:lnTo>
                      <a:pt x="0" y="1044847"/>
                    </a:lnTo>
                    <a:lnTo>
                      <a:pt x="239755" y="414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0" name="Content Placeholder 44" descr="Icon&#10;&#10;AI-generated content may be incorrect.">
              <a:extLst>
                <a:ext uri="{FF2B5EF4-FFF2-40B4-BE49-F238E27FC236}">
                  <a16:creationId xmlns:a16="http://schemas.microsoft.com/office/drawing/2014/main" id="{FE483C76-7432-E0FB-8790-B314AD0F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80" y="56832"/>
              <a:ext cx="883922" cy="826010"/>
            </a:xfrm>
            <a:prstGeom prst="rect">
              <a:avLst/>
            </a:prstGeom>
          </p:spPr>
        </p:pic>
      </p:grp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2CE8B16-6203-07AE-E2EC-2A590F0B7C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2524" y="1607676"/>
            <a:ext cx="9736862" cy="482692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Our</a:t>
            </a:r>
            <a:r>
              <a:rPr kumimoji="0" lang="en-US" sz="2400" b="0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website: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https://finred.usalearning.gov/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LinkedIn: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https://www.linkedin.com/company/DoDFINRED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Facebook: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https://www.facebook.com/DoDFINRED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X: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6"/>
              </a:rPr>
              <a:t>https://www.X.com/DoDFINRED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Instagram: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7"/>
              </a:rPr>
              <a:t>https://www.instagram.com/DoDFINRED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YouTube: </a:t>
            </a:r>
            <a:r>
              <a:rPr kumimoji="0" lang="en-US" sz="2400" b="0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https://www.youtube.com/DoDFINRED</a:t>
            </a:r>
            <a:r>
              <a:rPr kumimoji="0" lang="en-US" sz="2400" b="0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2400" b="0" i="0" u="none" strike="noStrike" kern="1200" cap="none" spc="-4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98"/>
              </a:spcBef>
              <a:spcAft>
                <a:spcPts val="1200"/>
              </a:spcAft>
              <a:buClr>
                <a:srgbClr val="31416A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MilSpouse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Money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Mission: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9"/>
              </a:rPr>
              <a:t>https://www.milspousemoneymission.org</a:t>
            </a:r>
            <a:endParaRPr kumimoji="0" lang="en-US" sz="24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BFC44ED-1312-9DB1-6F1E-2FD2CF4055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95021" y="4593526"/>
            <a:ext cx="2708729" cy="7620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Scan to visit finred.usalearning.gov</a:t>
            </a:r>
          </a:p>
        </p:txBody>
      </p:sp>
      <p:pic>
        <p:nvPicPr>
          <p:cNvPr id="63" name="Picture 1" descr="Website icon">
            <a:extLst>
              <a:ext uri="{FF2B5EF4-FFF2-40B4-BE49-F238E27FC236}">
                <a16:creationId xmlns:a16="http://schemas.microsoft.com/office/drawing/2014/main" id="{54E550E1-AAF3-16E6-195D-DFF1BB2626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1697781"/>
            <a:ext cx="457200" cy="457200"/>
          </a:xfrm>
          <a:prstGeom prst="rect">
            <a:avLst/>
          </a:prstGeom>
        </p:spPr>
      </p:pic>
      <p:pic>
        <p:nvPicPr>
          <p:cNvPr id="64" name="Picture 7" descr="MilSpouse Money Mission icon">
            <a:extLst>
              <a:ext uri="{FF2B5EF4-FFF2-40B4-BE49-F238E27FC236}">
                <a16:creationId xmlns:a16="http://schemas.microsoft.com/office/drawing/2014/main" id="{73B158D1-62CD-F20F-8709-C581A7E623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5681312"/>
            <a:ext cx="457200" cy="457200"/>
          </a:xfrm>
          <a:prstGeom prst="rect">
            <a:avLst/>
          </a:prstGeom>
        </p:spPr>
      </p:pic>
      <p:pic>
        <p:nvPicPr>
          <p:cNvPr id="65" name="Picture 6" descr="YouTube icon">
            <a:extLst>
              <a:ext uri="{FF2B5EF4-FFF2-40B4-BE49-F238E27FC236}">
                <a16:creationId xmlns:a16="http://schemas.microsoft.com/office/drawing/2014/main" id="{3AB0643D-9871-2F61-7F2A-83EC611B2EE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5001218"/>
            <a:ext cx="457200" cy="457200"/>
          </a:xfrm>
          <a:prstGeom prst="rect">
            <a:avLst/>
          </a:prstGeom>
        </p:spPr>
      </p:pic>
      <p:pic>
        <p:nvPicPr>
          <p:cNvPr id="66" name="Picture 5" descr="Instagram icon">
            <a:extLst>
              <a:ext uri="{FF2B5EF4-FFF2-40B4-BE49-F238E27FC236}">
                <a16:creationId xmlns:a16="http://schemas.microsoft.com/office/drawing/2014/main" id="{7DCC1B15-F765-EC9C-DE65-6254E8B4ACC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4356217"/>
            <a:ext cx="457200" cy="457200"/>
          </a:xfrm>
          <a:prstGeom prst="rect">
            <a:avLst/>
          </a:prstGeom>
        </p:spPr>
      </p:pic>
      <p:pic>
        <p:nvPicPr>
          <p:cNvPr id="67" name="Picture 4" descr="X icon">
            <a:extLst>
              <a:ext uri="{FF2B5EF4-FFF2-40B4-BE49-F238E27FC236}">
                <a16:creationId xmlns:a16="http://schemas.microsoft.com/office/drawing/2014/main" id="{5F988C0B-84E5-C0E3-92E8-701B536913F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09" y="3662725"/>
            <a:ext cx="457200" cy="457200"/>
          </a:xfrm>
          <a:prstGeom prst="rect">
            <a:avLst/>
          </a:prstGeom>
        </p:spPr>
      </p:pic>
      <p:pic>
        <p:nvPicPr>
          <p:cNvPr id="68" name="Picture 3" descr="Facebook icon">
            <a:extLst>
              <a:ext uri="{FF2B5EF4-FFF2-40B4-BE49-F238E27FC236}">
                <a16:creationId xmlns:a16="http://schemas.microsoft.com/office/drawing/2014/main" id="{370070CD-A010-23DF-C084-877A75A8709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3023223"/>
            <a:ext cx="457200" cy="457200"/>
          </a:xfrm>
          <a:prstGeom prst="rect">
            <a:avLst/>
          </a:prstGeom>
        </p:spPr>
      </p:pic>
      <p:pic>
        <p:nvPicPr>
          <p:cNvPr id="69" name="Picture 2" descr="LinkedIn icon">
            <a:extLst>
              <a:ext uri="{FF2B5EF4-FFF2-40B4-BE49-F238E27FC236}">
                <a16:creationId xmlns:a16="http://schemas.microsoft.com/office/drawing/2014/main" id="{C0EA5589-A6DC-C3BB-B8CC-DB408AC4E14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09" y="2360574"/>
            <a:ext cx="457200" cy="457200"/>
          </a:xfrm>
          <a:prstGeom prst="rect">
            <a:avLst/>
          </a:prstGeom>
        </p:spPr>
      </p:pic>
      <p:pic>
        <p:nvPicPr>
          <p:cNvPr id="71" name="Picture 70" descr="FINRED Website Homepage QR Code">
            <a:extLst>
              <a:ext uri="{FF2B5EF4-FFF2-40B4-BE49-F238E27FC236}">
                <a16:creationId xmlns:a16="http://schemas.microsoft.com/office/drawing/2014/main" id="{BD0238F4-73F5-0EC5-37AF-61770994AFA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0236" y="2565155"/>
            <a:ext cx="1808880" cy="1828800"/>
          </a:xfrm>
          <a:prstGeom prst="rect">
            <a:avLst/>
          </a:prstGeom>
        </p:spPr>
      </p:pic>
      <p:sp>
        <p:nvSpPr>
          <p:cNvPr id="72" name="Rounded Rectangle 13" descr="QR Code for Finred USA Learning webiste">
            <a:extLst>
              <a:ext uri="{FF2B5EF4-FFF2-40B4-BE49-F238E27FC236}">
                <a16:creationId xmlns:a16="http://schemas.microsoft.com/office/drawing/2014/main" id="{4503DC66-4595-B5E7-A9CF-BBD678B4FFF4}"/>
              </a:ext>
            </a:extLst>
          </p:cNvPr>
          <p:cNvSpPr>
            <a:spLocks noChangeAspect="1"/>
          </p:cNvSpPr>
          <p:nvPr/>
        </p:nvSpPr>
        <p:spPr>
          <a:xfrm>
            <a:off x="9842424" y="2450855"/>
            <a:ext cx="2024505" cy="2057400"/>
          </a:xfrm>
          <a:prstGeom prst="roundRect">
            <a:avLst>
              <a:gd name="adj" fmla="val 6296"/>
            </a:avLst>
          </a:prstGeom>
          <a:noFill/>
          <a:ln w="38100">
            <a:solidFill>
              <a:srgbClr val="3141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27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39CC-0BC4-B78D-51E2-49C648D1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49D74-80CC-F15D-8135-42913DC7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3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B5CA9-6B92-D65A-744A-231941AA14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76200" cmpd="thinThick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What do you want your life to look like at age 55?</a:t>
            </a:r>
          </a:p>
        </p:txBody>
      </p:sp>
      <p:pic>
        <p:nvPicPr>
          <p:cNvPr id="55" name="Content Placeholder 30" descr="Chat bubble outline">
            <a:extLst>
              <a:ext uri="{FF2B5EF4-FFF2-40B4-BE49-F238E27FC236}">
                <a16:creationId xmlns:a16="http://schemas.microsoft.com/office/drawing/2014/main" id="{0F505A8B-2B96-F321-0550-99B1D3140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915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D853-216D-D654-F517-A870AA97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Play Video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EF10-BBD0-5EF9-720D-8F2A9BE8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BB479-51C5-3EDD-5D7A-3DDE892BE1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498600"/>
            <a:ext cx="9924325" cy="4742688"/>
          </a:xfrm>
          <a:noFill/>
          <a:ln w="76200" cmpd="dbl">
            <a:solidFill>
              <a:srgbClr val="79A24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Why Save Now for Retirement?</a:t>
            </a:r>
          </a:p>
        </p:txBody>
      </p:sp>
      <p:pic>
        <p:nvPicPr>
          <p:cNvPr id="30" name="Content Placeholder 30">
            <a:extLst>
              <a:ext uri="{FF2B5EF4-FFF2-40B4-BE49-F238E27FC236}">
                <a16:creationId xmlns:a16="http://schemas.microsoft.com/office/drawing/2014/main" id="{260DCB2C-4615-5674-216E-3C09F8236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56582" y="106963"/>
            <a:ext cx="914400" cy="914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DB221-AFF7-DD5A-94A9-B223FF1921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46798" y="4771643"/>
            <a:ext cx="3905250" cy="142875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Key Concepts:</a:t>
            </a:r>
          </a:p>
          <a:p>
            <a:pPr marL="457200"/>
            <a:r>
              <a:rPr lang="en-US" sz="2600" dirty="0"/>
              <a:t>Save now, start early</a:t>
            </a:r>
          </a:p>
          <a:p>
            <a:pPr marL="457200"/>
            <a:r>
              <a:rPr lang="en-US" sz="2600" dirty="0"/>
              <a:t>Compound earnings</a:t>
            </a:r>
          </a:p>
          <a:p>
            <a:endParaRPr lang="en-US" dirty="0"/>
          </a:p>
        </p:txBody>
      </p:sp>
      <p:pic>
        <p:nvPicPr>
          <p:cNvPr id="9" name="Graphic 8" descr="Chevron arrows with solid fill">
            <a:extLst>
              <a:ext uri="{FF2B5EF4-FFF2-40B4-BE49-F238E27FC236}">
                <a16:creationId xmlns:a16="http://schemas.microsoft.com/office/drawing/2014/main" id="{4E166192-C5A5-8D37-A273-A2D0C852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27712" y="5173798"/>
            <a:ext cx="457200" cy="457200"/>
          </a:xfrm>
          <a:prstGeom prst="rect">
            <a:avLst/>
          </a:prstGeom>
        </p:spPr>
      </p:pic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F37D89DC-178A-89D5-2921-C9445F69C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27712" y="562157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92B47-EDC6-06D4-2F69-E27D2AC34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4BBE-8C9C-51F1-64B1-0FEBE80A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Knowledge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8CFF6-2171-34D7-6418-F6C57F7E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5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4FFBC-5383-8BD0-A7EC-32033D92B5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1240" cy="3091543"/>
          </a:xfrm>
          <a:ln w="50800" cmpd="dbl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Retirement savings grow faster when they benefit from ______ ______, because your money earns returns not only on the original contributions but also on the interest earned on </a:t>
            </a:r>
            <a:r>
              <a:rPr lang="en-US" sz="3600" b="1"/>
              <a:t>those contributions.</a:t>
            </a:r>
            <a:endParaRPr lang="en-US" sz="3600" b="1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B9B3E9-1BB0-4E27-5A7A-A19063720E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3838" y="5334869"/>
            <a:ext cx="9921240" cy="1152144"/>
          </a:xfrm>
          <a:solidFill>
            <a:srgbClr val="0835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Compound </a:t>
            </a:r>
            <a:r>
              <a:rPr lang="en-US" b="1" dirty="0">
                <a:solidFill>
                  <a:schemeClr val="bg1"/>
                </a:solidFill>
              </a:rPr>
              <a:t>earnings</a:t>
            </a:r>
          </a:p>
        </p:txBody>
      </p:sp>
      <p:pic>
        <p:nvPicPr>
          <p:cNvPr id="32" name="Content Placeholder 30">
            <a:extLst>
              <a:ext uri="{FF2B5EF4-FFF2-40B4-BE49-F238E27FC236}">
                <a16:creationId xmlns:a16="http://schemas.microsoft.com/office/drawing/2014/main" id="{04A196B0-9217-5382-2307-29C00EC9C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3347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2C66B-7DC6-698B-3337-290754B4D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9E7D-A139-62FA-EF45-B6D88301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5E26C-2483-9FA3-2738-A9449A5C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6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00F32-BDBA-30AB-5678-222932AF02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76200" cmpd="thinThick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What are some barriers you may face when trying to save for retirement?</a:t>
            </a:r>
          </a:p>
        </p:txBody>
      </p:sp>
      <p:pic>
        <p:nvPicPr>
          <p:cNvPr id="55" name="Content Placeholder 30" descr="Chat bubble outline">
            <a:extLst>
              <a:ext uri="{FF2B5EF4-FFF2-40B4-BE49-F238E27FC236}">
                <a16:creationId xmlns:a16="http://schemas.microsoft.com/office/drawing/2014/main" id="{F610A4FF-5330-7D95-5AF3-062C61524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915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0817A-7421-C2B9-6FED-E9C19318F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9BFDB0-CC00-C5F3-1E4E-C843DB83B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5380" y="1512951"/>
            <a:ext cx="9921240" cy="5244465"/>
          </a:xfrm>
          <a:prstGeom prst="rect">
            <a:avLst/>
          </a:prstGeom>
          <a:noFill/>
          <a:ln w="76200" cmpd="dbl">
            <a:solidFill>
              <a:srgbClr val="79A24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66FB4-519A-E5DC-B0FB-ABD1D2D4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Play Video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C1888-16BA-8262-565B-F5B432F6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3432-B026-41BD-9D7B-9B4A284E93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05315-0FED-AD92-5AF1-AEF2F28F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498600"/>
            <a:ext cx="9924325" cy="4742688"/>
          </a:xfrm>
          <a:noFill/>
          <a:ln w="76200" cmpd="dbl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The Military Retirement System</a:t>
            </a:r>
          </a:p>
        </p:txBody>
      </p:sp>
      <p:pic>
        <p:nvPicPr>
          <p:cNvPr id="30" name="Content Placeholder 30">
            <a:extLst>
              <a:ext uri="{FF2B5EF4-FFF2-40B4-BE49-F238E27FC236}">
                <a16:creationId xmlns:a16="http://schemas.microsoft.com/office/drawing/2014/main" id="{4573B18D-A8BA-9C21-D3C5-1F202A055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56582" y="106963"/>
            <a:ext cx="914400" cy="914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B138C-09A0-13E4-D92B-8F2ED8A0D8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40683" y="4682296"/>
            <a:ext cx="3905250" cy="202432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Key Concepts:</a:t>
            </a:r>
          </a:p>
          <a:p>
            <a:pPr marL="457200"/>
            <a:r>
              <a:rPr lang="en-US" sz="3100" dirty="0"/>
              <a:t>Defined Benefit</a:t>
            </a:r>
          </a:p>
          <a:p>
            <a:pPr marL="457200"/>
            <a:r>
              <a:rPr lang="en-US" sz="3100" dirty="0"/>
              <a:t>Defined Contribution</a:t>
            </a:r>
          </a:p>
          <a:p>
            <a:pPr marL="457200"/>
            <a:r>
              <a:rPr lang="en-US" sz="3100" dirty="0"/>
              <a:t>Continuation Pay</a:t>
            </a:r>
          </a:p>
          <a:p>
            <a:pPr marL="457200"/>
            <a:r>
              <a:rPr lang="en-US" sz="3100" dirty="0"/>
              <a:t>Lump Sum Option</a:t>
            </a:r>
          </a:p>
          <a:p>
            <a:endParaRPr lang="en-US" dirty="0"/>
          </a:p>
        </p:txBody>
      </p:sp>
      <p:pic>
        <p:nvPicPr>
          <p:cNvPr id="7" name="Graphic 6" descr="Chevron arrows with solid fill">
            <a:extLst>
              <a:ext uri="{FF2B5EF4-FFF2-40B4-BE49-F238E27FC236}">
                <a16:creationId xmlns:a16="http://schemas.microsoft.com/office/drawing/2014/main" id="{26CE0B1A-A673-3299-C47B-280703825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16732" y="5002548"/>
            <a:ext cx="457200" cy="457200"/>
          </a:xfrm>
          <a:prstGeom prst="rect">
            <a:avLst/>
          </a:prstGeom>
        </p:spPr>
      </p:pic>
      <p:pic>
        <p:nvPicPr>
          <p:cNvPr id="9" name="Graphic 8" descr="Chevron arrows with solid fill">
            <a:extLst>
              <a:ext uri="{FF2B5EF4-FFF2-40B4-BE49-F238E27FC236}">
                <a16:creationId xmlns:a16="http://schemas.microsoft.com/office/drawing/2014/main" id="{AF34FF90-D16D-FD1D-9664-C6AF6755C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16732" y="5393073"/>
            <a:ext cx="457200" cy="457200"/>
          </a:xfrm>
          <a:prstGeom prst="rect">
            <a:avLst/>
          </a:prstGeom>
        </p:spPr>
      </p:pic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22216A90-1E40-4A15-CFD8-85F42324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16732" y="5776486"/>
            <a:ext cx="457200" cy="457200"/>
          </a:xfrm>
          <a:prstGeom prst="rect">
            <a:avLst/>
          </a:prstGeom>
        </p:spPr>
      </p:pic>
      <p:pic>
        <p:nvPicPr>
          <p:cNvPr id="11" name="Graphic 10" descr="Chevron arrows with solid fill">
            <a:extLst>
              <a:ext uri="{FF2B5EF4-FFF2-40B4-BE49-F238E27FC236}">
                <a16:creationId xmlns:a16="http://schemas.microsoft.com/office/drawing/2014/main" id="{1B41379A-1E49-CA28-C94B-1D3BFA765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16732" y="615793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3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F835C-8F50-8E51-6604-1995B66D8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9D53C-10AA-8B3F-F2B8-BDE30FA2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Knowledge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13680-BE8C-D75A-CC2D-16130CC5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8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72009-CA49-DD69-40C5-B4146E6F4A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1240" cy="3091543"/>
          </a:xfrm>
          <a:ln w="50800" cmpd="dbl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How long do you have to serve in order to keep the Service Automatic (1%) Contribution and </a:t>
            </a:r>
            <a:r>
              <a:rPr lang="en-US" sz="3600" b="1"/>
              <a:t>its earnings?</a:t>
            </a:r>
            <a:endParaRPr lang="en-US" sz="3600" b="1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F3AB953-3EBE-EF97-0684-23A760EE46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3838" y="5334869"/>
            <a:ext cx="9921240" cy="1152144"/>
          </a:xfrm>
          <a:solidFill>
            <a:srgbClr val="0835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 Years</a:t>
            </a:r>
          </a:p>
        </p:txBody>
      </p:sp>
      <p:pic>
        <p:nvPicPr>
          <p:cNvPr id="32" name="Content Placeholder 30">
            <a:extLst>
              <a:ext uri="{FF2B5EF4-FFF2-40B4-BE49-F238E27FC236}">
                <a16:creationId xmlns:a16="http://schemas.microsoft.com/office/drawing/2014/main" id="{CAF56A52-571F-D8E1-2F19-16F5CCC3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3347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9C039-76C2-C463-7014-4B29A41DE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9499-66CD-653E-CA9E-5A0AA06A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100584"/>
            <a:ext cx="9912096" cy="932688"/>
          </a:xfrm>
        </p:spPr>
        <p:txBody>
          <a:bodyPr/>
          <a:lstStyle/>
          <a:p>
            <a:pPr algn="ctr"/>
            <a:r>
              <a:rPr lang="en-US" dirty="0"/>
              <a:t>Knowledge 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B8AF7-F36A-C412-0051-351FBA72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463432-B026-41BD-9D7B-9B4A284E9303}" type="slidenum">
              <a:rPr lang="en-US" b="0" smtClean="0"/>
              <a:pPr algn="l"/>
              <a:t>9</a:t>
            </a:fld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036E4-1BEA-FD78-013B-262B8AB5A7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3838" y="1883229"/>
            <a:ext cx="9924325" cy="3091543"/>
          </a:xfrm>
          <a:ln w="50800" cmpd="dbl">
            <a:solidFill>
              <a:srgbClr val="08355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924325"/>
                      <a:gd name="connsiteY0" fmla="*/ 0 h 3091543"/>
                      <a:gd name="connsiteX1" fmla="*/ 683027 w 9924325"/>
                      <a:gd name="connsiteY1" fmla="*/ 0 h 3091543"/>
                      <a:gd name="connsiteX2" fmla="*/ 1366054 w 9924325"/>
                      <a:gd name="connsiteY2" fmla="*/ 0 h 3091543"/>
                      <a:gd name="connsiteX3" fmla="*/ 2049081 w 9924325"/>
                      <a:gd name="connsiteY3" fmla="*/ 0 h 3091543"/>
                      <a:gd name="connsiteX4" fmla="*/ 2732108 w 9924325"/>
                      <a:gd name="connsiteY4" fmla="*/ 0 h 3091543"/>
                      <a:gd name="connsiteX5" fmla="*/ 3514379 w 9924325"/>
                      <a:gd name="connsiteY5" fmla="*/ 0 h 3091543"/>
                      <a:gd name="connsiteX6" fmla="*/ 4098162 w 9924325"/>
                      <a:gd name="connsiteY6" fmla="*/ 0 h 3091543"/>
                      <a:gd name="connsiteX7" fmla="*/ 4781190 w 9924325"/>
                      <a:gd name="connsiteY7" fmla="*/ 0 h 3091543"/>
                      <a:gd name="connsiteX8" fmla="*/ 5364973 w 9924325"/>
                      <a:gd name="connsiteY8" fmla="*/ 0 h 3091543"/>
                      <a:gd name="connsiteX9" fmla="*/ 5948757 w 9924325"/>
                      <a:gd name="connsiteY9" fmla="*/ 0 h 3091543"/>
                      <a:gd name="connsiteX10" fmla="*/ 6532541 w 9924325"/>
                      <a:gd name="connsiteY10" fmla="*/ 0 h 3091543"/>
                      <a:gd name="connsiteX11" fmla="*/ 6818595 w 9924325"/>
                      <a:gd name="connsiteY11" fmla="*/ 0 h 3091543"/>
                      <a:gd name="connsiteX12" fmla="*/ 7501622 w 9924325"/>
                      <a:gd name="connsiteY12" fmla="*/ 0 h 3091543"/>
                      <a:gd name="connsiteX13" fmla="*/ 7787676 w 9924325"/>
                      <a:gd name="connsiteY13" fmla="*/ 0 h 3091543"/>
                      <a:gd name="connsiteX14" fmla="*/ 8371460 w 9924325"/>
                      <a:gd name="connsiteY14" fmla="*/ 0 h 3091543"/>
                      <a:gd name="connsiteX15" fmla="*/ 9153730 w 9924325"/>
                      <a:gd name="connsiteY15" fmla="*/ 0 h 3091543"/>
                      <a:gd name="connsiteX16" fmla="*/ 9924325 w 9924325"/>
                      <a:gd name="connsiteY16" fmla="*/ 0 h 3091543"/>
                      <a:gd name="connsiteX17" fmla="*/ 9924325 w 9924325"/>
                      <a:gd name="connsiteY17" fmla="*/ 546173 h 3091543"/>
                      <a:gd name="connsiteX18" fmla="*/ 9924325 w 9924325"/>
                      <a:gd name="connsiteY18" fmla="*/ 999599 h 3091543"/>
                      <a:gd name="connsiteX19" fmla="*/ 9924325 w 9924325"/>
                      <a:gd name="connsiteY19" fmla="*/ 1453025 h 3091543"/>
                      <a:gd name="connsiteX20" fmla="*/ 9924325 w 9924325"/>
                      <a:gd name="connsiteY20" fmla="*/ 1968282 h 3091543"/>
                      <a:gd name="connsiteX21" fmla="*/ 9924325 w 9924325"/>
                      <a:gd name="connsiteY21" fmla="*/ 2483540 h 3091543"/>
                      <a:gd name="connsiteX22" fmla="*/ 9924325 w 9924325"/>
                      <a:gd name="connsiteY22" fmla="*/ 3091543 h 3091543"/>
                      <a:gd name="connsiteX23" fmla="*/ 9142055 w 9924325"/>
                      <a:gd name="connsiteY23" fmla="*/ 3091543 h 3091543"/>
                      <a:gd name="connsiteX24" fmla="*/ 8359784 w 9924325"/>
                      <a:gd name="connsiteY24" fmla="*/ 3091543 h 3091543"/>
                      <a:gd name="connsiteX25" fmla="*/ 7776001 w 9924325"/>
                      <a:gd name="connsiteY25" fmla="*/ 3091543 h 3091543"/>
                      <a:gd name="connsiteX26" fmla="*/ 7092973 w 9924325"/>
                      <a:gd name="connsiteY26" fmla="*/ 3091543 h 3091543"/>
                      <a:gd name="connsiteX27" fmla="*/ 6806919 w 9924325"/>
                      <a:gd name="connsiteY27" fmla="*/ 3091543 h 3091543"/>
                      <a:gd name="connsiteX28" fmla="*/ 6024649 w 9924325"/>
                      <a:gd name="connsiteY28" fmla="*/ 3091543 h 3091543"/>
                      <a:gd name="connsiteX29" fmla="*/ 5540108 w 9924325"/>
                      <a:gd name="connsiteY29" fmla="*/ 3091543 h 3091543"/>
                      <a:gd name="connsiteX30" fmla="*/ 4857081 w 9924325"/>
                      <a:gd name="connsiteY30" fmla="*/ 3091543 h 3091543"/>
                      <a:gd name="connsiteX31" fmla="*/ 4571027 w 9924325"/>
                      <a:gd name="connsiteY31" fmla="*/ 3091543 h 3091543"/>
                      <a:gd name="connsiteX32" fmla="*/ 3788757 w 9924325"/>
                      <a:gd name="connsiteY32" fmla="*/ 3091543 h 3091543"/>
                      <a:gd name="connsiteX33" fmla="*/ 3304216 w 9924325"/>
                      <a:gd name="connsiteY33" fmla="*/ 3091543 h 3091543"/>
                      <a:gd name="connsiteX34" fmla="*/ 2720433 w 9924325"/>
                      <a:gd name="connsiteY34" fmla="*/ 3091543 h 3091543"/>
                      <a:gd name="connsiteX35" fmla="*/ 2335135 w 9924325"/>
                      <a:gd name="connsiteY35" fmla="*/ 3091543 h 3091543"/>
                      <a:gd name="connsiteX36" fmla="*/ 1652108 w 9924325"/>
                      <a:gd name="connsiteY36" fmla="*/ 3091543 h 3091543"/>
                      <a:gd name="connsiteX37" fmla="*/ 869838 w 9924325"/>
                      <a:gd name="connsiteY37" fmla="*/ 3091543 h 3091543"/>
                      <a:gd name="connsiteX38" fmla="*/ 0 w 9924325"/>
                      <a:gd name="connsiteY38" fmla="*/ 3091543 h 3091543"/>
                      <a:gd name="connsiteX39" fmla="*/ 0 w 9924325"/>
                      <a:gd name="connsiteY39" fmla="*/ 2514455 h 3091543"/>
                      <a:gd name="connsiteX40" fmla="*/ 0 w 9924325"/>
                      <a:gd name="connsiteY40" fmla="*/ 1968282 h 3091543"/>
                      <a:gd name="connsiteX41" fmla="*/ 0 w 9924325"/>
                      <a:gd name="connsiteY41" fmla="*/ 1453025 h 3091543"/>
                      <a:gd name="connsiteX42" fmla="*/ 0 w 9924325"/>
                      <a:gd name="connsiteY42" fmla="*/ 906853 h 3091543"/>
                      <a:gd name="connsiteX43" fmla="*/ 0 w 9924325"/>
                      <a:gd name="connsiteY43" fmla="*/ 0 h 309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9924325" h="3091543" fill="none" extrusionOk="0">
                        <a:moveTo>
                          <a:pt x="0" y="0"/>
                        </a:moveTo>
                        <a:cubicBezTo>
                          <a:pt x="302870" y="-63881"/>
                          <a:pt x="501370" y="54672"/>
                          <a:pt x="683027" y="0"/>
                        </a:cubicBezTo>
                        <a:cubicBezTo>
                          <a:pt x="864684" y="-54672"/>
                          <a:pt x="1139609" y="47641"/>
                          <a:pt x="1366054" y="0"/>
                        </a:cubicBezTo>
                        <a:cubicBezTo>
                          <a:pt x="1592499" y="-47641"/>
                          <a:pt x="1907847" y="58348"/>
                          <a:pt x="2049081" y="0"/>
                        </a:cubicBezTo>
                        <a:cubicBezTo>
                          <a:pt x="2190315" y="-58348"/>
                          <a:pt x="2595390" y="73156"/>
                          <a:pt x="2732108" y="0"/>
                        </a:cubicBezTo>
                        <a:cubicBezTo>
                          <a:pt x="2868826" y="-73156"/>
                          <a:pt x="3171468" y="31814"/>
                          <a:pt x="3514379" y="0"/>
                        </a:cubicBezTo>
                        <a:cubicBezTo>
                          <a:pt x="3857290" y="-31814"/>
                          <a:pt x="3964166" y="58617"/>
                          <a:pt x="4098162" y="0"/>
                        </a:cubicBezTo>
                        <a:cubicBezTo>
                          <a:pt x="4232158" y="-58617"/>
                          <a:pt x="4560021" y="49157"/>
                          <a:pt x="4781190" y="0"/>
                        </a:cubicBezTo>
                        <a:cubicBezTo>
                          <a:pt x="5002359" y="-49157"/>
                          <a:pt x="5213834" y="26209"/>
                          <a:pt x="5364973" y="0"/>
                        </a:cubicBezTo>
                        <a:cubicBezTo>
                          <a:pt x="5516112" y="-26209"/>
                          <a:pt x="5830207" y="14519"/>
                          <a:pt x="5948757" y="0"/>
                        </a:cubicBezTo>
                        <a:cubicBezTo>
                          <a:pt x="6067307" y="-14519"/>
                          <a:pt x="6360918" y="46186"/>
                          <a:pt x="6532541" y="0"/>
                        </a:cubicBezTo>
                        <a:cubicBezTo>
                          <a:pt x="6704164" y="-46186"/>
                          <a:pt x="6706719" y="9931"/>
                          <a:pt x="6818595" y="0"/>
                        </a:cubicBezTo>
                        <a:cubicBezTo>
                          <a:pt x="6930471" y="-9931"/>
                          <a:pt x="7329870" y="68690"/>
                          <a:pt x="7501622" y="0"/>
                        </a:cubicBezTo>
                        <a:cubicBezTo>
                          <a:pt x="7673374" y="-68690"/>
                          <a:pt x="7726596" y="2487"/>
                          <a:pt x="7787676" y="0"/>
                        </a:cubicBezTo>
                        <a:cubicBezTo>
                          <a:pt x="7848756" y="-2487"/>
                          <a:pt x="8226120" y="10684"/>
                          <a:pt x="8371460" y="0"/>
                        </a:cubicBezTo>
                        <a:cubicBezTo>
                          <a:pt x="8516800" y="-10684"/>
                          <a:pt x="8820033" y="28195"/>
                          <a:pt x="9153730" y="0"/>
                        </a:cubicBezTo>
                        <a:cubicBezTo>
                          <a:pt x="9487427" y="-28195"/>
                          <a:pt x="9614845" y="13121"/>
                          <a:pt x="9924325" y="0"/>
                        </a:cubicBezTo>
                        <a:cubicBezTo>
                          <a:pt x="9988745" y="168350"/>
                          <a:pt x="9913419" y="275094"/>
                          <a:pt x="9924325" y="546173"/>
                        </a:cubicBezTo>
                        <a:cubicBezTo>
                          <a:pt x="9935231" y="817252"/>
                          <a:pt x="9882524" y="829368"/>
                          <a:pt x="9924325" y="999599"/>
                        </a:cubicBezTo>
                        <a:cubicBezTo>
                          <a:pt x="9966126" y="1169830"/>
                          <a:pt x="9898492" y="1282006"/>
                          <a:pt x="9924325" y="1453025"/>
                        </a:cubicBezTo>
                        <a:cubicBezTo>
                          <a:pt x="9950158" y="1624044"/>
                          <a:pt x="9876438" y="1752721"/>
                          <a:pt x="9924325" y="1968282"/>
                        </a:cubicBezTo>
                        <a:cubicBezTo>
                          <a:pt x="9972212" y="2183843"/>
                          <a:pt x="9894798" y="2250871"/>
                          <a:pt x="9924325" y="2483540"/>
                        </a:cubicBezTo>
                        <a:cubicBezTo>
                          <a:pt x="9953852" y="2716209"/>
                          <a:pt x="9874352" y="2902858"/>
                          <a:pt x="9924325" y="3091543"/>
                        </a:cubicBezTo>
                        <a:cubicBezTo>
                          <a:pt x="9550957" y="3110434"/>
                          <a:pt x="9482147" y="3023244"/>
                          <a:pt x="9142055" y="3091543"/>
                        </a:cubicBezTo>
                        <a:cubicBezTo>
                          <a:pt x="8801963" y="3159842"/>
                          <a:pt x="8671616" y="3088126"/>
                          <a:pt x="8359784" y="3091543"/>
                        </a:cubicBezTo>
                        <a:cubicBezTo>
                          <a:pt x="8047952" y="3094960"/>
                          <a:pt x="8000238" y="3031734"/>
                          <a:pt x="7776001" y="3091543"/>
                        </a:cubicBezTo>
                        <a:cubicBezTo>
                          <a:pt x="7551764" y="3151352"/>
                          <a:pt x="7368353" y="3025847"/>
                          <a:pt x="7092973" y="3091543"/>
                        </a:cubicBezTo>
                        <a:cubicBezTo>
                          <a:pt x="6817593" y="3157239"/>
                          <a:pt x="6896811" y="3074640"/>
                          <a:pt x="6806919" y="3091543"/>
                        </a:cubicBezTo>
                        <a:cubicBezTo>
                          <a:pt x="6717027" y="3108446"/>
                          <a:pt x="6184586" y="3045655"/>
                          <a:pt x="6024649" y="3091543"/>
                        </a:cubicBezTo>
                        <a:cubicBezTo>
                          <a:pt x="5864712" y="3137431"/>
                          <a:pt x="5723991" y="3064815"/>
                          <a:pt x="5540108" y="3091543"/>
                        </a:cubicBezTo>
                        <a:cubicBezTo>
                          <a:pt x="5356225" y="3118271"/>
                          <a:pt x="5003681" y="3086580"/>
                          <a:pt x="4857081" y="3091543"/>
                        </a:cubicBezTo>
                        <a:cubicBezTo>
                          <a:pt x="4710481" y="3096506"/>
                          <a:pt x="4691931" y="3085467"/>
                          <a:pt x="4571027" y="3091543"/>
                        </a:cubicBezTo>
                        <a:cubicBezTo>
                          <a:pt x="4450123" y="3097619"/>
                          <a:pt x="4120989" y="3029185"/>
                          <a:pt x="3788757" y="3091543"/>
                        </a:cubicBezTo>
                        <a:cubicBezTo>
                          <a:pt x="3456525" y="3153901"/>
                          <a:pt x="3508661" y="3089432"/>
                          <a:pt x="3304216" y="3091543"/>
                        </a:cubicBezTo>
                        <a:cubicBezTo>
                          <a:pt x="3099771" y="3093654"/>
                          <a:pt x="2971583" y="3087950"/>
                          <a:pt x="2720433" y="3091543"/>
                        </a:cubicBezTo>
                        <a:cubicBezTo>
                          <a:pt x="2469283" y="3095136"/>
                          <a:pt x="2430248" y="3054119"/>
                          <a:pt x="2335135" y="3091543"/>
                        </a:cubicBezTo>
                        <a:cubicBezTo>
                          <a:pt x="2240022" y="3128967"/>
                          <a:pt x="1929816" y="3069480"/>
                          <a:pt x="1652108" y="3091543"/>
                        </a:cubicBezTo>
                        <a:cubicBezTo>
                          <a:pt x="1374400" y="3113606"/>
                          <a:pt x="1202322" y="3081125"/>
                          <a:pt x="869838" y="3091543"/>
                        </a:cubicBezTo>
                        <a:cubicBezTo>
                          <a:pt x="537354" y="3101961"/>
                          <a:pt x="293807" y="3054085"/>
                          <a:pt x="0" y="3091543"/>
                        </a:cubicBezTo>
                        <a:cubicBezTo>
                          <a:pt x="-18106" y="2938734"/>
                          <a:pt x="54863" y="2761369"/>
                          <a:pt x="0" y="2514455"/>
                        </a:cubicBezTo>
                        <a:cubicBezTo>
                          <a:pt x="-54863" y="2267541"/>
                          <a:pt x="48549" y="2124966"/>
                          <a:pt x="0" y="1968282"/>
                        </a:cubicBezTo>
                        <a:cubicBezTo>
                          <a:pt x="-48549" y="1811598"/>
                          <a:pt x="58951" y="1678214"/>
                          <a:pt x="0" y="1453025"/>
                        </a:cubicBezTo>
                        <a:cubicBezTo>
                          <a:pt x="-58951" y="1227836"/>
                          <a:pt x="47455" y="1059786"/>
                          <a:pt x="0" y="906853"/>
                        </a:cubicBezTo>
                        <a:cubicBezTo>
                          <a:pt x="-47455" y="753920"/>
                          <a:pt x="34148" y="268650"/>
                          <a:pt x="0" y="0"/>
                        </a:cubicBezTo>
                        <a:close/>
                      </a:path>
                      <a:path w="9924325" h="3091543" stroke="0" extrusionOk="0">
                        <a:moveTo>
                          <a:pt x="0" y="0"/>
                        </a:moveTo>
                        <a:cubicBezTo>
                          <a:pt x="192349" y="-46853"/>
                          <a:pt x="258664" y="56751"/>
                          <a:pt x="484541" y="0"/>
                        </a:cubicBezTo>
                        <a:cubicBezTo>
                          <a:pt x="710418" y="-56751"/>
                          <a:pt x="681185" y="19579"/>
                          <a:pt x="770595" y="0"/>
                        </a:cubicBezTo>
                        <a:cubicBezTo>
                          <a:pt x="860005" y="-19579"/>
                          <a:pt x="1281126" y="65075"/>
                          <a:pt x="1552865" y="0"/>
                        </a:cubicBezTo>
                        <a:cubicBezTo>
                          <a:pt x="1824604" y="-65075"/>
                          <a:pt x="1870186" y="49293"/>
                          <a:pt x="2037406" y="0"/>
                        </a:cubicBezTo>
                        <a:cubicBezTo>
                          <a:pt x="2204626" y="-49293"/>
                          <a:pt x="2336758" y="35154"/>
                          <a:pt x="2521946" y="0"/>
                        </a:cubicBezTo>
                        <a:cubicBezTo>
                          <a:pt x="2707134" y="-35154"/>
                          <a:pt x="3094195" y="50525"/>
                          <a:pt x="3304216" y="0"/>
                        </a:cubicBezTo>
                        <a:cubicBezTo>
                          <a:pt x="3514237" y="-50525"/>
                          <a:pt x="3602407" y="15429"/>
                          <a:pt x="3689514" y="0"/>
                        </a:cubicBezTo>
                        <a:cubicBezTo>
                          <a:pt x="3776621" y="-15429"/>
                          <a:pt x="4201704" y="10888"/>
                          <a:pt x="4471784" y="0"/>
                        </a:cubicBezTo>
                        <a:cubicBezTo>
                          <a:pt x="4741864" y="-10888"/>
                          <a:pt x="5015854" y="57265"/>
                          <a:pt x="5254054" y="0"/>
                        </a:cubicBezTo>
                        <a:cubicBezTo>
                          <a:pt x="5492254" y="-57265"/>
                          <a:pt x="5664952" y="11867"/>
                          <a:pt x="5837838" y="0"/>
                        </a:cubicBezTo>
                        <a:cubicBezTo>
                          <a:pt x="6010724" y="-11867"/>
                          <a:pt x="6233685" y="76940"/>
                          <a:pt x="6620109" y="0"/>
                        </a:cubicBezTo>
                        <a:cubicBezTo>
                          <a:pt x="7006533" y="-76940"/>
                          <a:pt x="6865608" y="25263"/>
                          <a:pt x="7104649" y="0"/>
                        </a:cubicBezTo>
                        <a:cubicBezTo>
                          <a:pt x="7343690" y="-25263"/>
                          <a:pt x="7356477" y="15276"/>
                          <a:pt x="7589190" y="0"/>
                        </a:cubicBezTo>
                        <a:cubicBezTo>
                          <a:pt x="7821903" y="-15276"/>
                          <a:pt x="8008549" y="57154"/>
                          <a:pt x="8272217" y="0"/>
                        </a:cubicBezTo>
                        <a:cubicBezTo>
                          <a:pt x="8535885" y="-57154"/>
                          <a:pt x="8520249" y="19846"/>
                          <a:pt x="8756757" y="0"/>
                        </a:cubicBezTo>
                        <a:cubicBezTo>
                          <a:pt x="8993265" y="-19846"/>
                          <a:pt x="9463609" y="132606"/>
                          <a:pt x="9924325" y="0"/>
                        </a:cubicBezTo>
                        <a:cubicBezTo>
                          <a:pt x="9967626" y="147360"/>
                          <a:pt x="9916185" y="323102"/>
                          <a:pt x="9924325" y="577088"/>
                        </a:cubicBezTo>
                        <a:cubicBezTo>
                          <a:pt x="9932465" y="831074"/>
                          <a:pt x="9882471" y="990408"/>
                          <a:pt x="9924325" y="1123261"/>
                        </a:cubicBezTo>
                        <a:cubicBezTo>
                          <a:pt x="9966179" y="1256114"/>
                          <a:pt x="9885116" y="1525896"/>
                          <a:pt x="9924325" y="1669433"/>
                        </a:cubicBezTo>
                        <a:cubicBezTo>
                          <a:pt x="9963534" y="1812970"/>
                          <a:pt x="9913171" y="1939402"/>
                          <a:pt x="9924325" y="2091944"/>
                        </a:cubicBezTo>
                        <a:cubicBezTo>
                          <a:pt x="9935479" y="2244486"/>
                          <a:pt x="9898155" y="2398659"/>
                          <a:pt x="9924325" y="2545370"/>
                        </a:cubicBezTo>
                        <a:cubicBezTo>
                          <a:pt x="9950495" y="2692081"/>
                          <a:pt x="9859184" y="2875766"/>
                          <a:pt x="9924325" y="3091543"/>
                        </a:cubicBezTo>
                        <a:cubicBezTo>
                          <a:pt x="9825281" y="3097168"/>
                          <a:pt x="9616434" y="3051820"/>
                          <a:pt x="9439784" y="3091543"/>
                        </a:cubicBezTo>
                        <a:cubicBezTo>
                          <a:pt x="9263134" y="3131266"/>
                          <a:pt x="9009938" y="3083246"/>
                          <a:pt x="8856001" y="3091543"/>
                        </a:cubicBezTo>
                        <a:cubicBezTo>
                          <a:pt x="8702064" y="3099840"/>
                          <a:pt x="8647992" y="3084221"/>
                          <a:pt x="8569947" y="3091543"/>
                        </a:cubicBezTo>
                        <a:cubicBezTo>
                          <a:pt x="8491902" y="3098865"/>
                          <a:pt x="8397736" y="3072179"/>
                          <a:pt x="8283892" y="3091543"/>
                        </a:cubicBezTo>
                        <a:cubicBezTo>
                          <a:pt x="8170049" y="3110907"/>
                          <a:pt x="7877475" y="3077385"/>
                          <a:pt x="7700109" y="3091543"/>
                        </a:cubicBezTo>
                        <a:cubicBezTo>
                          <a:pt x="7522743" y="3105701"/>
                          <a:pt x="7473486" y="3070377"/>
                          <a:pt x="7314811" y="3091543"/>
                        </a:cubicBezTo>
                        <a:cubicBezTo>
                          <a:pt x="7156136" y="3112709"/>
                          <a:pt x="6932381" y="3029342"/>
                          <a:pt x="6631784" y="3091543"/>
                        </a:cubicBezTo>
                        <a:cubicBezTo>
                          <a:pt x="6331187" y="3153744"/>
                          <a:pt x="6369649" y="3078682"/>
                          <a:pt x="6246487" y="3091543"/>
                        </a:cubicBezTo>
                        <a:cubicBezTo>
                          <a:pt x="6123325" y="3104404"/>
                          <a:pt x="5830914" y="3033720"/>
                          <a:pt x="5563460" y="3091543"/>
                        </a:cubicBezTo>
                        <a:cubicBezTo>
                          <a:pt x="5296006" y="3149366"/>
                          <a:pt x="5367582" y="3090584"/>
                          <a:pt x="5277406" y="3091543"/>
                        </a:cubicBezTo>
                        <a:cubicBezTo>
                          <a:pt x="5187230" y="3092502"/>
                          <a:pt x="4924131" y="3079044"/>
                          <a:pt x="4594379" y="3091543"/>
                        </a:cubicBezTo>
                        <a:cubicBezTo>
                          <a:pt x="4264627" y="3104042"/>
                          <a:pt x="4348276" y="3078807"/>
                          <a:pt x="4209081" y="3091543"/>
                        </a:cubicBezTo>
                        <a:cubicBezTo>
                          <a:pt x="4069886" y="3104279"/>
                          <a:pt x="3996300" y="3083167"/>
                          <a:pt x="3923027" y="3091543"/>
                        </a:cubicBezTo>
                        <a:cubicBezTo>
                          <a:pt x="3849754" y="3099919"/>
                          <a:pt x="3632161" y="3068007"/>
                          <a:pt x="3537730" y="3091543"/>
                        </a:cubicBezTo>
                        <a:cubicBezTo>
                          <a:pt x="3443299" y="3115079"/>
                          <a:pt x="3053586" y="3042204"/>
                          <a:pt x="2854703" y="3091543"/>
                        </a:cubicBezTo>
                        <a:cubicBezTo>
                          <a:pt x="2655820" y="3140882"/>
                          <a:pt x="2614312" y="3083665"/>
                          <a:pt x="2469406" y="3091543"/>
                        </a:cubicBezTo>
                        <a:cubicBezTo>
                          <a:pt x="2324500" y="3099421"/>
                          <a:pt x="2322082" y="3082393"/>
                          <a:pt x="2183351" y="3091543"/>
                        </a:cubicBezTo>
                        <a:cubicBezTo>
                          <a:pt x="2044621" y="3100693"/>
                          <a:pt x="1974063" y="3049521"/>
                          <a:pt x="1798054" y="3091543"/>
                        </a:cubicBezTo>
                        <a:cubicBezTo>
                          <a:pt x="1622045" y="3133565"/>
                          <a:pt x="1412485" y="3064231"/>
                          <a:pt x="1313514" y="3091543"/>
                        </a:cubicBezTo>
                        <a:cubicBezTo>
                          <a:pt x="1214543" y="3118855"/>
                          <a:pt x="932789" y="3035684"/>
                          <a:pt x="729730" y="3091543"/>
                        </a:cubicBezTo>
                        <a:cubicBezTo>
                          <a:pt x="526671" y="3147402"/>
                          <a:pt x="148157" y="3042176"/>
                          <a:pt x="0" y="3091543"/>
                        </a:cubicBezTo>
                        <a:cubicBezTo>
                          <a:pt x="-24713" y="2811528"/>
                          <a:pt x="40255" y="2742396"/>
                          <a:pt x="0" y="2514455"/>
                        </a:cubicBezTo>
                        <a:cubicBezTo>
                          <a:pt x="-40255" y="2286514"/>
                          <a:pt x="49544" y="2131578"/>
                          <a:pt x="0" y="1999198"/>
                        </a:cubicBezTo>
                        <a:cubicBezTo>
                          <a:pt x="-49544" y="1866818"/>
                          <a:pt x="35755" y="1739086"/>
                          <a:pt x="0" y="1483941"/>
                        </a:cubicBezTo>
                        <a:cubicBezTo>
                          <a:pt x="-35755" y="1228796"/>
                          <a:pt x="29226" y="1119327"/>
                          <a:pt x="0" y="968683"/>
                        </a:cubicBezTo>
                        <a:cubicBezTo>
                          <a:pt x="-29226" y="818039"/>
                          <a:pt x="60362" y="679561"/>
                          <a:pt x="0" y="453426"/>
                        </a:cubicBezTo>
                        <a:cubicBezTo>
                          <a:pt x="-60362" y="227291"/>
                          <a:pt x="43609" y="159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How many months after your pay entry base date (PEBD) do Service Matching Contributions begin?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728AAE3-E95F-573A-D60D-E9815D2444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3838" y="5330952"/>
            <a:ext cx="9918210" cy="1152144"/>
          </a:xfrm>
          <a:solidFill>
            <a:srgbClr val="0835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25 Months from PEBD</a:t>
            </a:r>
          </a:p>
        </p:txBody>
      </p:sp>
      <p:pic>
        <p:nvPicPr>
          <p:cNvPr id="54" name="Content Placeholder 30">
            <a:extLst>
              <a:ext uri="{FF2B5EF4-FFF2-40B4-BE49-F238E27FC236}">
                <a16:creationId xmlns:a16="http://schemas.microsoft.com/office/drawing/2014/main" id="{FC4E7730-7A82-4BD6-DCA2-01482EA68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33472" y="2375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4"/>
  <p:tag name="ARTICULATE_PROJECT_OPEN" val="0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15829</TotalTime>
  <Words>657</Words>
  <Application>Microsoft Office PowerPoint</Application>
  <PresentationFormat>Widescreen</PresentationFormat>
  <Paragraphs>126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Arial</vt:lpstr>
      <vt:lpstr>Arial Black</vt:lpstr>
      <vt:lpstr>Calibri</vt:lpstr>
      <vt:lpstr>Calibri Light</vt:lpstr>
      <vt:lpstr>Open Sans</vt:lpstr>
      <vt:lpstr>Saira SemiCondensed SemiBold</vt:lpstr>
      <vt:lpstr>Wingdings</vt:lpstr>
      <vt:lpstr>Office 2013 - 2022 Theme</vt:lpstr>
      <vt:lpstr>1_Office 2013 - 2022 Theme</vt:lpstr>
      <vt:lpstr>2_Office 2013 - 2022 Theme</vt:lpstr>
      <vt:lpstr>3_Office 2013 - 2022 Theme</vt:lpstr>
      <vt:lpstr>Blended Retirement System (BRS)</vt:lpstr>
      <vt:lpstr>Agenda</vt:lpstr>
      <vt:lpstr>Discussion</vt:lpstr>
      <vt:lpstr>Play Video</vt:lpstr>
      <vt:lpstr>Knowledge Check</vt:lpstr>
      <vt:lpstr>Discussion</vt:lpstr>
      <vt:lpstr>Play Video</vt:lpstr>
      <vt:lpstr>Knowledge Check</vt:lpstr>
      <vt:lpstr>Knowledge Check</vt:lpstr>
      <vt:lpstr>Play Video</vt:lpstr>
      <vt:lpstr>TSP Summary</vt:lpstr>
      <vt:lpstr>Knowledge Check</vt:lpstr>
      <vt:lpstr>Knowledge Check</vt:lpstr>
      <vt:lpstr>Discussion</vt:lpstr>
      <vt:lpstr>Savings and Pay</vt:lpstr>
      <vt:lpstr>Discussion</vt:lpstr>
      <vt:lpstr>Managing Retirement Savings</vt:lpstr>
      <vt:lpstr>Discussion</vt:lpstr>
      <vt:lpstr>Financial Readiness Resources</vt:lpstr>
      <vt:lpstr>Thank You!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Jurgemeyer, Jeffrey A RDML USN C5F</dc:creator>
  <cp:lastModifiedBy>Long, Pressy K.</cp:lastModifiedBy>
  <cp:revision>992</cp:revision>
  <cp:lastPrinted>2025-03-27T11:19:26Z</cp:lastPrinted>
  <dcterms:created xsi:type="dcterms:W3CDTF">2024-11-05T09:49:04Z</dcterms:created>
  <dcterms:modified xsi:type="dcterms:W3CDTF">2026-01-29T21:54:25Z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b8b91c-28ee-4d1f-b2ad-f390f537babc_Enabled">
    <vt:lpwstr>true</vt:lpwstr>
  </property>
  <property fmtid="{D5CDD505-2E9C-101B-9397-08002B2CF9AE}" pid="3" name="MSIP_Label_21b8b91c-28ee-4d1f-b2ad-f390f537babc_SetDate">
    <vt:lpwstr>2024-12-16T18:26:31Z</vt:lpwstr>
  </property>
  <property fmtid="{D5CDD505-2E9C-101B-9397-08002B2CF9AE}" pid="4" name="MSIP_Label_21b8b91c-28ee-4d1f-b2ad-f390f537babc_Method">
    <vt:lpwstr>Privileged</vt:lpwstr>
  </property>
  <property fmtid="{D5CDD505-2E9C-101B-9397-08002B2CF9AE}" pid="5" name="MSIP_Label_21b8b91c-28ee-4d1f-b2ad-f390f537babc_Name">
    <vt:lpwstr>Public USAA EF</vt:lpwstr>
  </property>
  <property fmtid="{D5CDD505-2E9C-101B-9397-08002B2CF9AE}" pid="6" name="MSIP_Label_21b8b91c-28ee-4d1f-b2ad-f390f537babc_SiteId">
    <vt:lpwstr>ecba9361-f186-473c-a3a8-60af39258895</vt:lpwstr>
  </property>
  <property fmtid="{D5CDD505-2E9C-101B-9397-08002B2CF9AE}" pid="7" name="MSIP_Label_21b8b91c-28ee-4d1f-b2ad-f390f537babc_ActionId">
    <vt:lpwstr>9f17914f-c165-4d0f-8ef6-77d7c1c22078</vt:lpwstr>
  </property>
  <property fmtid="{D5CDD505-2E9C-101B-9397-08002B2CF9AE}" pid="8" name="MSIP_Label_21b8b91c-28ee-4d1f-b2ad-f390f537babc_ContentBits">
    <vt:lpwstr>0</vt:lpwstr>
  </property>
  <property fmtid="{D5CDD505-2E9C-101B-9397-08002B2CF9AE}" pid="9" name="ArticulateGUID">
    <vt:lpwstr>C6F200D4-6F59-4AF7-B611-20210EF54A2D</vt:lpwstr>
  </property>
  <property fmtid="{D5CDD505-2E9C-101B-9397-08002B2CF9AE}" pid="10" name="ArticulatePath">
    <vt:lpwstr>MasterPurpleTouchpoint_VestingInTheTSP_PPT</vt:lpwstr>
  </property>
</Properties>
</file>